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25"/>
  </p:notesMasterIdLst>
  <p:handoutMasterIdLst>
    <p:handoutMasterId r:id="rId26"/>
  </p:handoutMasterIdLst>
  <p:sldIdLst>
    <p:sldId id="275" r:id="rId5"/>
    <p:sldId id="257" r:id="rId6"/>
    <p:sldId id="265" r:id="rId7"/>
    <p:sldId id="266" r:id="rId8"/>
    <p:sldId id="276" r:id="rId9"/>
    <p:sldId id="279" r:id="rId10"/>
    <p:sldId id="277" r:id="rId11"/>
    <p:sldId id="278" r:id="rId12"/>
    <p:sldId id="280" r:id="rId13"/>
    <p:sldId id="282" r:id="rId14"/>
    <p:sldId id="283" r:id="rId15"/>
    <p:sldId id="284" r:id="rId16"/>
    <p:sldId id="285" r:id="rId17"/>
    <p:sldId id="286" r:id="rId18"/>
    <p:sldId id="288" r:id="rId19"/>
    <p:sldId id="289" r:id="rId20"/>
    <p:sldId id="290" r:id="rId21"/>
    <p:sldId id="287" r:id="rId22"/>
    <p:sldId id="291" r:id="rId23"/>
    <p:sldId id="26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8/28/2024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8/28/2024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2827705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8/28/2024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83" r:id="rId6"/>
    <p:sldLayoutId id="2147483676" r:id="rId7"/>
    <p:sldLayoutId id="2147483679" r:id="rId8"/>
    <p:sldLayoutId id="2147483680" r:id="rId9"/>
    <p:sldLayoutId id="2147483681" r:id="rId10"/>
    <p:sldLayoutId id="2147483682" r:id="rId11"/>
    <p:sldLayoutId id="214748367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lIns="91440" tIns="45720" rIns="91440" bIns="45720" anchor="t"/>
          <a:lstStyle/>
          <a:p>
            <a:r>
              <a:rPr lang="en-US" sz="3200">
                <a:latin typeface="lato"/>
                <a:ea typeface="lato"/>
                <a:cs typeface="lato"/>
              </a:rPr>
              <a:t>3. </a:t>
            </a:r>
            <a:r>
              <a:rPr lang="en-US" sz="3200" err="1">
                <a:latin typeface="lato"/>
                <a:ea typeface="lato"/>
                <a:cs typeface="lato"/>
              </a:rPr>
              <a:t>Bài</a:t>
            </a:r>
            <a:r>
              <a:rPr lang="en-US" sz="3200">
                <a:latin typeface="lato"/>
                <a:ea typeface="lato"/>
                <a:cs typeface="lato"/>
              </a:rPr>
              <a:t> </a:t>
            </a:r>
            <a:r>
              <a:rPr lang="en-US" sz="3200" err="1">
                <a:latin typeface="lato"/>
                <a:ea typeface="lato"/>
                <a:cs typeface="lato"/>
              </a:rPr>
              <a:t>toán</a:t>
            </a:r>
            <a:r>
              <a:rPr lang="en-US" sz="3200">
                <a:latin typeface="lato"/>
                <a:ea typeface="lato"/>
                <a:cs typeface="lato"/>
              </a:rPr>
              <a:t> </a:t>
            </a:r>
            <a:r>
              <a:rPr lang="en-US" sz="3200" err="1">
                <a:latin typeface="lato"/>
                <a:ea typeface="lato"/>
                <a:cs typeface="lato"/>
              </a:rPr>
              <a:t>phương</a:t>
            </a:r>
            <a:r>
              <a:rPr lang="en-US" sz="3200">
                <a:latin typeface="lato"/>
                <a:ea typeface="lato"/>
                <a:cs typeface="lato"/>
              </a:rPr>
              <a:t> </a:t>
            </a:r>
            <a:r>
              <a:rPr lang="en-US" sz="3200" err="1">
                <a:latin typeface="lato"/>
                <a:ea typeface="lato"/>
                <a:cs typeface="lato"/>
              </a:rPr>
              <a:t>trình</a:t>
            </a:r>
            <a:r>
              <a:rPr lang="en-US" sz="3200">
                <a:latin typeface="lato"/>
                <a:ea typeface="lato"/>
                <a:cs typeface="lato"/>
              </a:rPr>
              <a:t> </a:t>
            </a:r>
            <a:r>
              <a:rPr lang="en-US" sz="3200" err="1">
                <a:latin typeface="lato"/>
                <a:ea typeface="lato"/>
                <a:cs typeface="lato"/>
              </a:rPr>
              <a:t>truyền</a:t>
            </a:r>
            <a:r>
              <a:rPr lang="en-US" sz="3200">
                <a:latin typeface="lato"/>
                <a:ea typeface="lato"/>
                <a:cs typeface="lato"/>
              </a:rPr>
              <a:t> </a:t>
            </a:r>
            <a:r>
              <a:rPr lang="en-US" sz="3200" err="1">
                <a:latin typeface="lato"/>
                <a:ea typeface="lato"/>
                <a:cs typeface="lato"/>
              </a:rPr>
              <a:t>nhiệt</a:t>
            </a:r>
            <a:r>
              <a:rPr lang="en-US" sz="3200">
                <a:latin typeface="lato"/>
                <a:ea typeface="lato"/>
                <a:cs typeface="lato"/>
              </a:rPr>
              <a:t> 2D</a:t>
            </a:r>
          </a:p>
        </p:txBody>
      </p:sp>
      <p:sp>
        <p:nvSpPr>
          <p:cNvPr id="4" name="Hộp Văn bản 3">
            <a:extLst>
              <a:ext uri="{FF2B5EF4-FFF2-40B4-BE49-F238E27FC236}">
                <a16:creationId xmlns:a16="http://schemas.microsoft.com/office/drawing/2014/main" id="{355E6A64-C95B-690C-61A6-D3AF0D66048F}"/>
              </a:ext>
            </a:extLst>
          </p:cNvPr>
          <p:cNvSpPr txBox="1"/>
          <p:nvPr/>
        </p:nvSpPr>
        <p:spPr>
          <a:xfrm>
            <a:off x="235077" y="2370385"/>
            <a:ext cx="315099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a:latin typeface="lato"/>
                <a:ea typeface="lato"/>
                <a:cs typeface="lato"/>
              </a:rPr>
              <a:t>Bài toán PDE, ta làm qua 2 bước:</a:t>
            </a:r>
            <a:endParaRPr lang="en-US" sz="2400">
              <a:latin typeface="lato"/>
              <a:ea typeface="lato"/>
              <a:cs typeface="lato"/>
            </a:endParaRPr>
          </a:p>
          <a:p>
            <a:r>
              <a:rPr lang="en-US" sz="2400">
                <a:latin typeface="lato"/>
                <a:ea typeface="lato"/>
                <a:cs typeface="lato"/>
              </a:rPr>
              <a:t>- </a:t>
            </a:r>
            <a:r>
              <a:rPr lang="vi-VN" sz="2400" b="1" i="1">
                <a:latin typeface="lato"/>
                <a:ea typeface="lato"/>
                <a:cs typeface="lato"/>
              </a:rPr>
              <a:t>Bước 1</a:t>
            </a:r>
            <a:r>
              <a:rPr lang="vi-VN" sz="2400">
                <a:latin typeface="lato"/>
                <a:ea typeface="lato"/>
                <a:cs typeface="lato"/>
              </a:rPr>
              <a:t>: tính đạo hàm theo không gian</a:t>
            </a:r>
          </a:p>
          <a:p>
            <a:r>
              <a:rPr lang="en-US" sz="2400">
                <a:latin typeface="lato"/>
                <a:ea typeface="lato"/>
                <a:cs typeface="lato"/>
              </a:rPr>
              <a:t>- </a:t>
            </a:r>
            <a:r>
              <a:rPr lang="vi-VN" sz="2400" b="1" i="1">
                <a:latin typeface="lato"/>
                <a:ea typeface="lato"/>
                <a:cs typeface="lato"/>
              </a:rPr>
              <a:t>Bước 2:</a:t>
            </a:r>
            <a:r>
              <a:rPr lang="vi-VN" sz="2400">
                <a:latin typeface="lato"/>
                <a:ea typeface="lato"/>
                <a:cs typeface="lato"/>
              </a:rPr>
              <a:t> giải phương trình vi phân</a:t>
            </a:r>
          </a:p>
          <a:p>
            <a:pPr algn="l"/>
            <a:endParaRPr lang="vi-VN">
              <a:latin typeface="lato"/>
              <a:ea typeface="lato"/>
              <a:cs typeface="lato"/>
            </a:endParaRPr>
          </a:p>
        </p:txBody>
      </p:sp>
      <p:pic>
        <p:nvPicPr>
          <p:cNvPr id="5" name="Hình ảnh 4" descr="Ảnh có chứa văn bản, ảnh chụp màn hình, hàng, biểu đồ&#10;&#10;Mô tả được tự động tạo">
            <a:extLst>
              <a:ext uri="{FF2B5EF4-FFF2-40B4-BE49-F238E27FC236}">
                <a16:creationId xmlns:a16="http://schemas.microsoft.com/office/drawing/2014/main" id="{9F73194C-3473-64C9-FEF3-F237F9FC6222}"/>
              </a:ext>
            </a:extLst>
          </p:cNvPr>
          <p:cNvPicPr>
            <a:picLocks noChangeAspect="1"/>
          </p:cNvPicPr>
          <p:nvPr/>
        </p:nvPicPr>
        <p:blipFill>
          <a:blip r:embed="rId2"/>
          <a:stretch>
            <a:fillRect/>
          </a:stretch>
        </p:blipFill>
        <p:spPr>
          <a:xfrm>
            <a:off x="3481431" y="1491103"/>
            <a:ext cx="5332129" cy="3875794"/>
          </a:xfrm>
          <a:prstGeom prst="rect">
            <a:avLst/>
          </a:prstGeom>
        </p:spPr>
      </p:pic>
    </p:spTree>
    <p:extLst>
      <p:ext uri="{BB962C8B-B14F-4D97-AF65-F5344CB8AC3E}">
        <p14:creationId xmlns:p14="http://schemas.microsoft.com/office/powerpoint/2010/main" val="223854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lIns="91440" tIns="45720" rIns="91440" bIns="45720" anchor="t"/>
          <a:lstStyle/>
          <a:p>
            <a:r>
              <a:rPr lang="en-US" sz="3200">
                <a:latin typeface="lato"/>
                <a:ea typeface="lato"/>
                <a:cs typeface="lato"/>
              </a:rPr>
              <a:t>3. </a:t>
            </a:r>
            <a:r>
              <a:rPr lang="en-US" sz="3200" err="1">
                <a:latin typeface="lato"/>
                <a:ea typeface="lato"/>
                <a:cs typeface="lato"/>
              </a:rPr>
              <a:t>Bài</a:t>
            </a:r>
            <a:r>
              <a:rPr lang="en-US" sz="3200">
                <a:latin typeface="lato"/>
                <a:ea typeface="lato"/>
                <a:cs typeface="lato"/>
              </a:rPr>
              <a:t> </a:t>
            </a:r>
            <a:r>
              <a:rPr lang="en-US" sz="3200" err="1">
                <a:latin typeface="lato"/>
                <a:ea typeface="lato"/>
                <a:cs typeface="lato"/>
              </a:rPr>
              <a:t>toán</a:t>
            </a:r>
            <a:r>
              <a:rPr lang="en-US" sz="3200">
                <a:latin typeface="lato"/>
                <a:ea typeface="lato"/>
                <a:cs typeface="lato"/>
              </a:rPr>
              <a:t> </a:t>
            </a:r>
            <a:r>
              <a:rPr lang="en-US" sz="3200" err="1">
                <a:latin typeface="lato"/>
                <a:ea typeface="lato"/>
                <a:cs typeface="lato"/>
              </a:rPr>
              <a:t>phương</a:t>
            </a:r>
            <a:r>
              <a:rPr lang="en-US" sz="3200">
                <a:latin typeface="lato"/>
                <a:ea typeface="lato"/>
                <a:cs typeface="lato"/>
              </a:rPr>
              <a:t> </a:t>
            </a:r>
            <a:r>
              <a:rPr lang="en-US" sz="3200" err="1">
                <a:latin typeface="lato"/>
                <a:ea typeface="lato"/>
                <a:cs typeface="lato"/>
              </a:rPr>
              <a:t>trình</a:t>
            </a:r>
            <a:r>
              <a:rPr lang="en-US" sz="3200">
                <a:latin typeface="lato"/>
                <a:ea typeface="lato"/>
                <a:cs typeface="lato"/>
              </a:rPr>
              <a:t> </a:t>
            </a:r>
            <a:r>
              <a:rPr lang="en-US" sz="3200" err="1">
                <a:latin typeface="lato"/>
                <a:ea typeface="lato"/>
                <a:cs typeface="lato"/>
              </a:rPr>
              <a:t>truyền</a:t>
            </a:r>
            <a:r>
              <a:rPr lang="en-US" sz="3200">
                <a:latin typeface="lato"/>
                <a:ea typeface="lato"/>
                <a:cs typeface="lato"/>
              </a:rPr>
              <a:t> </a:t>
            </a:r>
            <a:r>
              <a:rPr lang="en-US" sz="3200" err="1">
                <a:latin typeface="lato"/>
                <a:ea typeface="lato"/>
                <a:cs typeface="lato"/>
              </a:rPr>
              <a:t>nhiệt</a:t>
            </a:r>
            <a:r>
              <a:rPr lang="en-US" sz="3200">
                <a:latin typeface="lato"/>
                <a:ea typeface="lato"/>
                <a:cs typeface="lato"/>
              </a:rPr>
              <a:t> 2D</a:t>
            </a:r>
          </a:p>
        </p:txBody>
      </p:sp>
      <p:sp>
        <p:nvSpPr>
          <p:cNvPr id="7" name="TextBox 6">
            <a:extLst>
              <a:ext uri="{FF2B5EF4-FFF2-40B4-BE49-F238E27FC236}">
                <a16:creationId xmlns:a16="http://schemas.microsoft.com/office/drawing/2014/main" id="{1B915355-4C29-2029-2747-EDA00796CBDD}"/>
              </a:ext>
            </a:extLst>
          </p:cNvPr>
          <p:cNvSpPr txBox="1"/>
          <p:nvPr/>
        </p:nvSpPr>
        <p:spPr>
          <a:xfrm>
            <a:off x="235077" y="1080075"/>
            <a:ext cx="4572000" cy="400110"/>
          </a:xfrm>
          <a:prstGeom prst="rect">
            <a:avLst/>
          </a:prstGeom>
          <a:noFill/>
        </p:spPr>
        <p:txBody>
          <a:bodyPr wrap="square" lIns="91440" tIns="45720" rIns="91440" bIns="45720" anchor="t">
            <a:spAutoFit/>
          </a:bodyPr>
          <a:lstStyle/>
          <a:p>
            <a:r>
              <a:rPr lang="en-US" sz="2000" err="1">
                <a:effectLst/>
                <a:latin typeface="lato"/>
                <a:ea typeface="lato"/>
                <a:cs typeface="lato"/>
              </a:rPr>
              <a:t>Công</a:t>
            </a:r>
            <a:r>
              <a:rPr lang="en-US" sz="2000">
                <a:effectLst/>
                <a:latin typeface="lato"/>
                <a:ea typeface="lato"/>
                <a:cs typeface="lato"/>
              </a:rPr>
              <a:t> </a:t>
            </a:r>
            <a:r>
              <a:rPr lang="en-US" sz="2000" err="1">
                <a:effectLst/>
                <a:latin typeface="lato"/>
                <a:ea typeface="lato"/>
                <a:cs typeface="lato"/>
              </a:rPr>
              <a:t>thức</a:t>
            </a:r>
            <a:r>
              <a:rPr lang="en-US" sz="2000">
                <a:effectLst/>
                <a:latin typeface="lato"/>
                <a:ea typeface="lato"/>
                <a:cs typeface="lato"/>
              </a:rPr>
              <a:t> </a:t>
            </a:r>
            <a:r>
              <a:rPr lang="en-US" sz="2000" err="1">
                <a:effectLst/>
                <a:latin typeface="lato"/>
                <a:ea typeface="lato"/>
                <a:cs typeface="lato"/>
              </a:rPr>
              <a:t>giải</a:t>
            </a:r>
            <a:r>
              <a:rPr lang="en-US" sz="2000">
                <a:effectLst/>
                <a:latin typeface="lato"/>
                <a:ea typeface="lato"/>
                <a:cs typeface="lato"/>
              </a:rPr>
              <a:t>:</a:t>
            </a:r>
            <a:endParaRPr lang="vi-VN" sz="2000">
              <a:effectLst/>
              <a:latin typeface="lato"/>
              <a:ea typeface="lato"/>
              <a:cs typeface="lat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DAC1AA-A8DD-666B-3E09-D454E52C5F83}"/>
                  </a:ext>
                </a:extLst>
              </p:cNvPr>
              <p:cNvSpPr txBox="1"/>
              <p:nvPr/>
            </p:nvSpPr>
            <p:spPr>
              <a:xfrm>
                <a:off x="353028" y="2839799"/>
                <a:ext cx="2658620" cy="400110"/>
              </a:xfrm>
              <a:prstGeom prst="rect">
                <a:avLst/>
              </a:prstGeom>
              <a:noFill/>
            </p:spPr>
            <p:txBody>
              <a:bodyPr wrap="square" lIns="91440" tIns="45720" rIns="91440" bIns="45720" anchor="t">
                <a:spAutoFit/>
              </a:bodyPr>
              <a:lstStyle/>
              <a:p>
                <a:r>
                  <a:rPr lang="en-US" sz="2000">
                    <a:latin typeface="Lato"/>
                    <a:ea typeface="Lato"/>
                    <a:cs typeface="Lato"/>
                  </a:rPr>
                  <a:t>-  </a:t>
                </a:r>
                <a:r>
                  <a:rPr lang="en-US" sz="2000" err="1">
                    <a:effectLst/>
                    <a:latin typeface="Lato"/>
                    <a:ea typeface="Lato"/>
                    <a:cs typeface="Lato"/>
                  </a:rPr>
                  <a:t>Tại</a:t>
                </a:r>
                <a:r>
                  <a:rPr lang="en-US" sz="2000">
                    <a:effectLst/>
                    <a:latin typeface="Lato"/>
                    <a:ea typeface="Lato"/>
                    <a:cs typeface="Lato"/>
                  </a:rPr>
                  <a:t> </a:t>
                </a:r>
                <a:r>
                  <a:rPr lang="en-US" sz="2000" err="1">
                    <a:effectLst/>
                    <a:latin typeface="Lato"/>
                    <a:ea typeface="Lato"/>
                    <a:cs typeface="Lato"/>
                  </a:rPr>
                  <a:t>bước</a:t>
                </a:r>
                <a:r>
                  <a:rPr lang="en-US" sz="2000">
                    <a:effectLst/>
                    <a:latin typeface="Lato"/>
                    <a:ea typeface="Lato"/>
                    <a:cs typeface="Lato"/>
                  </a:rPr>
                  <a:t> </a:t>
                </a:r>
                <a14:m>
                  <m:oMath xmlns:m="http://schemas.openxmlformats.org/officeDocument/2006/math">
                    <m:r>
                      <a:rPr lang="en-US" sz="2000" b="0" i="1" smtClean="0">
                        <a:effectLst/>
                        <a:latin typeface="Cambria Math" panose="02040503050406030204" pitchFamily="18" charset="0"/>
                        <a:ea typeface="Lato"/>
                        <a:cs typeface="Lato"/>
                      </a:rPr>
                      <m:t>𝑛</m:t>
                    </m:r>
                    <m:r>
                      <a:rPr lang="en-US" sz="2000" b="0" i="1" smtClean="0">
                        <a:effectLst/>
                        <a:latin typeface="Cambria Math" panose="02040503050406030204" pitchFamily="18" charset="0"/>
                        <a:ea typeface="Lato"/>
                        <a:cs typeface="Lato"/>
                      </a:rPr>
                      <m:t>+1</m:t>
                    </m:r>
                  </m:oMath>
                </a14:m>
                <a:r>
                  <a:rPr lang="en-US" sz="2000">
                    <a:effectLst/>
                    <a:latin typeface="Lato"/>
                    <a:ea typeface="Lato"/>
                    <a:cs typeface="Lato"/>
                  </a:rPr>
                  <a:t>:</a:t>
                </a:r>
                <a:r>
                  <a:rPr lang="en-US" sz="2000">
                    <a:latin typeface="Lato"/>
                    <a:ea typeface="Lato"/>
                    <a:cs typeface="Lato"/>
                  </a:rPr>
                  <a:t> </a:t>
                </a:r>
                <a:endParaRPr lang="en-VN" sz="1400">
                  <a:effectLst/>
                  <a:latin typeface="Lato" panose="020F0502020204030203" pitchFamily="34" charset="0"/>
                  <a:ea typeface="Lato" panose="020F0502020204030203" pitchFamily="34" charset="0"/>
                  <a:cs typeface="Lato" panose="020F0502020204030203" pitchFamily="34" charset="0"/>
                </a:endParaRPr>
              </a:p>
            </p:txBody>
          </p:sp>
        </mc:Choice>
        <mc:Fallback xmlns="">
          <p:sp>
            <p:nvSpPr>
              <p:cNvPr id="9" name="TextBox 8">
                <a:extLst>
                  <a:ext uri="{FF2B5EF4-FFF2-40B4-BE49-F238E27FC236}">
                    <a16:creationId xmlns:a16="http://schemas.microsoft.com/office/drawing/2014/main" id="{12DAC1AA-A8DD-666B-3E09-D454E52C5F83}"/>
                  </a:ext>
                </a:extLst>
              </p:cNvPr>
              <p:cNvSpPr txBox="1">
                <a:spLocks noRot="1" noChangeAspect="1" noMove="1" noResize="1" noEditPoints="1" noAdjustHandles="1" noChangeArrowheads="1" noChangeShapeType="1" noTextEdit="1"/>
              </p:cNvSpPr>
              <p:nvPr/>
            </p:nvSpPr>
            <p:spPr>
              <a:xfrm>
                <a:off x="353028" y="2839799"/>
                <a:ext cx="2658620" cy="400110"/>
              </a:xfrm>
              <a:prstGeom prst="rect">
                <a:avLst/>
              </a:prstGeom>
              <a:blipFill>
                <a:blip r:embed="rId2"/>
                <a:stretch>
                  <a:fillRect l="-2523" t="-7692" b="-2923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7452177-C7A5-1B06-A42F-528CDE5C97C8}"/>
              </a:ext>
            </a:extLst>
          </p:cNvPr>
          <p:cNvSpPr txBox="1"/>
          <p:nvPr/>
        </p:nvSpPr>
        <p:spPr>
          <a:xfrm>
            <a:off x="353028" y="3847441"/>
            <a:ext cx="4572000" cy="400110"/>
          </a:xfrm>
          <a:prstGeom prst="rect">
            <a:avLst/>
          </a:prstGeom>
          <a:noFill/>
        </p:spPr>
        <p:txBody>
          <a:bodyPr wrap="square" lIns="91440" tIns="45720" rIns="91440" bIns="45720" anchor="t">
            <a:spAutoFit/>
          </a:bodyPr>
          <a:lstStyle/>
          <a:p>
            <a:r>
              <a:rPr lang="en-US" sz="2000" err="1">
                <a:latin typeface="lato"/>
                <a:ea typeface="lato"/>
                <a:cs typeface="lato"/>
              </a:rPr>
              <a:t>Công</a:t>
            </a:r>
            <a:r>
              <a:rPr lang="en-US" sz="2000">
                <a:latin typeface="lato"/>
                <a:ea typeface="lato"/>
                <a:cs typeface="lato"/>
              </a:rPr>
              <a:t> </a:t>
            </a:r>
            <a:r>
              <a:rPr lang="en-US" sz="2000" err="1">
                <a:latin typeface="lato"/>
                <a:ea typeface="lato"/>
                <a:cs typeface="lato"/>
              </a:rPr>
              <a:t>thức</a:t>
            </a:r>
            <a:r>
              <a:rPr lang="en-US" sz="2000">
                <a:latin typeface="lato"/>
                <a:ea typeface="lato"/>
                <a:cs typeface="lato"/>
              </a:rPr>
              <a:t> Euler </a:t>
            </a:r>
            <a:r>
              <a:rPr lang="en-US" sz="2000" err="1">
                <a:latin typeface="lato"/>
                <a:ea typeface="lato"/>
                <a:cs typeface="lato"/>
              </a:rPr>
              <a:t>thuận</a:t>
            </a:r>
            <a:r>
              <a:rPr lang="en-US" sz="2000">
                <a:latin typeface="lato"/>
                <a:ea typeface="lato"/>
                <a:cs typeface="lato"/>
              </a:rPr>
              <a:t>:	 </a:t>
            </a:r>
            <a:endParaRPr lang="en-GB" sz="2000">
              <a:latin typeface="lato"/>
              <a:ea typeface="lato"/>
              <a:cs typeface="lato"/>
            </a:endParaRPr>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68015DD2-A6B1-25EF-DC25-3FF0B46A0E8D}"/>
                  </a:ext>
                </a:extLst>
              </p:cNvPr>
              <p:cNvSpPr txBox="1"/>
              <p:nvPr/>
            </p:nvSpPr>
            <p:spPr>
              <a:xfrm>
                <a:off x="357526" y="1719917"/>
                <a:ext cx="3794649" cy="4173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Lato"/>
                    <a:ea typeface="+mn-lt"/>
                    <a:cs typeface="Arial"/>
                  </a:rPr>
                  <a:t>- </a:t>
                </a:r>
                <a:r>
                  <a:rPr lang="vi-VN" sz="2000">
                    <a:latin typeface="Lato"/>
                    <a:ea typeface="+mn-lt"/>
                    <a:cs typeface="Arial"/>
                  </a:rPr>
                  <a:t> Khởi tạo giá trị ban đầu: </a:t>
                </a:r>
                <a:r>
                  <a:rPr lang="vi-VN">
                    <a:latin typeface="Lato"/>
                    <a:ea typeface="+mn-lt"/>
                    <a:cs typeface="Arial"/>
                  </a:rPr>
                  <a:t> </a:t>
                </a:r>
                <a:r>
                  <a:rPr lang="vi-VN" sz="1400">
                    <a:latin typeface="Arial"/>
                    <a:ea typeface="+mn-lt"/>
                    <a:cs typeface="Arial"/>
                  </a:rPr>
                  <a:t> </a:t>
                </a:r>
                <a14:m>
                  <m:oMath xmlns:m="http://schemas.openxmlformats.org/officeDocument/2006/math">
                    <m:sSubSup>
                      <m:sSubSupPr>
                        <m:ctrlPr>
                          <a:rPr lang="en-ID" sz="1800" i="1" smtClean="0">
                            <a:effectLst/>
                            <a:latin typeface="Cambria Math" panose="02040503050406030204" pitchFamily="18" charset="0"/>
                            <a:ea typeface="Times New Roman" panose="02020603050405020304" pitchFamily="18" charset="0"/>
                          </a:rPr>
                        </m:ctrlPr>
                      </m:sSubSupPr>
                      <m:e>
                        <m:r>
                          <a:rPr lang="en-US" sz="1800" i="1">
                            <a:effectLst/>
                            <a:latin typeface="Cambria Math" panose="02040503050406030204" pitchFamily="18" charset="0"/>
                            <a:ea typeface="Times New Roman" panose="02020603050405020304" pitchFamily="18" charset="0"/>
                          </a:rPr>
                          <m:t>𝐶</m:t>
                        </m:r>
                      </m:e>
                      <m:sub>
                        <m:r>
                          <a:rPr lang="en-US" sz="1800" i="1">
                            <a:effectLst/>
                            <a:latin typeface="Cambria Math" panose="02040503050406030204" pitchFamily="18" charset="0"/>
                            <a:ea typeface="Times New Roman" panose="02020603050405020304" pitchFamily="18" charset="0"/>
                          </a:rPr>
                          <m:t>ⅈ,</m:t>
                        </m:r>
                        <m:r>
                          <a:rPr lang="en-US" sz="1800" i="1">
                            <a:effectLst/>
                            <a:latin typeface="Cambria Math" panose="02040503050406030204" pitchFamily="18" charset="0"/>
                            <a:ea typeface="Times New Roman" panose="02020603050405020304" pitchFamily="18" charset="0"/>
                          </a:rPr>
                          <m:t>𝑗</m:t>
                        </m:r>
                      </m:sub>
                      <m:sup>
                        <m:r>
                          <a:rPr lang="en-US" sz="1800" i="1">
                            <a:effectLst/>
                            <a:latin typeface="Cambria Math" panose="02040503050406030204" pitchFamily="18" charset="0"/>
                            <a:ea typeface="Times New Roman" panose="02020603050405020304" pitchFamily="18" charset="0"/>
                          </a:rPr>
                          <m:t>0</m:t>
                        </m:r>
                      </m:sup>
                    </m:sSubSup>
                  </m:oMath>
                </a14:m>
                <a:endParaRPr lang="en-ID" sz="1800">
                  <a:effectLst/>
                  <a:latin typeface="Times New Roman" panose="02020603050405020304" pitchFamily="18" charset="0"/>
                  <a:ea typeface="Times New Roman" panose="02020603050405020304" pitchFamily="18" charset="0"/>
                </a:endParaRPr>
              </a:p>
            </p:txBody>
          </p:sp>
        </mc:Choice>
        <mc:Fallback xmlns="">
          <p:sp>
            <p:nvSpPr>
              <p:cNvPr id="4" name="Hộp Văn bản 3">
                <a:extLst>
                  <a:ext uri="{FF2B5EF4-FFF2-40B4-BE49-F238E27FC236}">
                    <a16:creationId xmlns:a16="http://schemas.microsoft.com/office/drawing/2014/main" id="{68015DD2-A6B1-25EF-DC25-3FF0B46A0E8D}"/>
                  </a:ext>
                </a:extLst>
              </p:cNvPr>
              <p:cNvSpPr txBox="1">
                <a:spLocks noRot="1" noChangeAspect="1" noMove="1" noResize="1" noEditPoints="1" noAdjustHandles="1" noChangeArrowheads="1" noChangeShapeType="1" noTextEdit="1"/>
              </p:cNvSpPr>
              <p:nvPr/>
            </p:nvSpPr>
            <p:spPr>
              <a:xfrm>
                <a:off x="357526" y="1719917"/>
                <a:ext cx="3794649" cy="417358"/>
              </a:xfrm>
              <a:prstGeom prst="rect">
                <a:avLst/>
              </a:prstGeom>
              <a:blipFill>
                <a:blip r:embed="rId3"/>
                <a:stretch>
                  <a:fillRect l="-1768" t="-8696" b="-1884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55BC23F-4420-8CE6-4042-4296A567B474}"/>
              </a:ext>
            </a:extLst>
          </p:cNvPr>
          <p:cNvPicPr>
            <a:picLocks noChangeAspect="1"/>
          </p:cNvPicPr>
          <p:nvPr/>
        </p:nvPicPr>
        <p:blipFill>
          <a:blip r:embed="rId4"/>
          <a:stretch>
            <a:fillRect/>
          </a:stretch>
        </p:blipFill>
        <p:spPr>
          <a:xfrm>
            <a:off x="3109664" y="3780773"/>
            <a:ext cx="3109229" cy="533446"/>
          </a:xfrm>
          <a:prstGeom prst="rect">
            <a:avLst/>
          </a:prstGeom>
        </p:spPr>
      </p:pic>
      <p:pic>
        <p:nvPicPr>
          <p:cNvPr id="6" name="Hình ảnh 5" descr="Ảnh có chứa văn bản, Phông chữ, hàng, số&#10;&#10;Mô tả được tự động tạo">
            <a:extLst>
              <a:ext uri="{FF2B5EF4-FFF2-40B4-BE49-F238E27FC236}">
                <a16:creationId xmlns:a16="http://schemas.microsoft.com/office/drawing/2014/main" id="{A87FF5C4-6D1D-60B4-A2EF-F942EAE8C47B}"/>
              </a:ext>
            </a:extLst>
          </p:cNvPr>
          <p:cNvPicPr>
            <a:picLocks noChangeAspect="1"/>
          </p:cNvPicPr>
          <p:nvPr/>
        </p:nvPicPr>
        <p:blipFill>
          <a:blip r:embed="rId5"/>
          <a:stretch>
            <a:fillRect/>
          </a:stretch>
        </p:blipFill>
        <p:spPr>
          <a:xfrm>
            <a:off x="2524063" y="2697024"/>
            <a:ext cx="5364756" cy="698597"/>
          </a:xfrm>
          <a:prstGeom prst="rect">
            <a:avLst/>
          </a:prstGeom>
        </p:spPr>
      </p:pic>
    </p:spTree>
    <p:extLst>
      <p:ext uri="{BB962C8B-B14F-4D97-AF65-F5344CB8AC3E}">
        <p14:creationId xmlns:p14="http://schemas.microsoft.com/office/powerpoint/2010/main" val="375776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heckerboard(across)">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heckerboard(across)">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lIns="91440" tIns="45720" rIns="91440" bIns="45720" anchor="t"/>
          <a:lstStyle/>
          <a:p>
            <a:r>
              <a:rPr lang="en-US" sz="3200">
                <a:latin typeface="lato"/>
                <a:ea typeface="lato"/>
                <a:cs typeface="lato"/>
              </a:rPr>
              <a:t>3. </a:t>
            </a:r>
            <a:r>
              <a:rPr lang="en-US" sz="3200" err="1">
                <a:latin typeface="lato"/>
                <a:ea typeface="lato"/>
                <a:cs typeface="lato"/>
              </a:rPr>
              <a:t>Bài</a:t>
            </a:r>
            <a:r>
              <a:rPr lang="en-US" sz="3200">
                <a:latin typeface="lato"/>
                <a:ea typeface="lato"/>
                <a:cs typeface="lato"/>
              </a:rPr>
              <a:t> </a:t>
            </a:r>
            <a:r>
              <a:rPr lang="en-US" sz="3200" err="1">
                <a:latin typeface="lato"/>
                <a:ea typeface="lato"/>
                <a:cs typeface="lato"/>
              </a:rPr>
              <a:t>toán</a:t>
            </a:r>
            <a:r>
              <a:rPr lang="en-US" sz="3200">
                <a:latin typeface="lato"/>
                <a:ea typeface="lato"/>
                <a:cs typeface="lato"/>
              </a:rPr>
              <a:t> </a:t>
            </a:r>
            <a:r>
              <a:rPr lang="en-US" sz="3200" err="1">
                <a:latin typeface="lato"/>
                <a:ea typeface="lato"/>
                <a:cs typeface="lato"/>
              </a:rPr>
              <a:t>phương</a:t>
            </a:r>
            <a:r>
              <a:rPr lang="en-US" sz="3200">
                <a:latin typeface="lato"/>
                <a:ea typeface="lato"/>
                <a:cs typeface="lato"/>
              </a:rPr>
              <a:t> </a:t>
            </a:r>
            <a:r>
              <a:rPr lang="en-US" sz="3200" err="1">
                <a:latin typeface="lato"/>
                <a:ea typeface="lato"/>
                <a:cs typeface="lato"/>
              </a:rPr>
              <a:t>trình</a:t>
            </a:r>
            <a:r>
              <a:rPr lang="en-US" sz="3200">
                <a:latin typeface="lato"/>
                <a:ea typeface="lato"/>
                <a:cs typeface="lato"/>
              </a:rPr>
              <a:t> </a:t>
            </a:r>
            <a:r>
              <a:rPr lang="en-US" sz="3200" err="1">
                <a:latin typeface="lato"/>
                <a:ea typeface="lato"/>
                <a:cs typeface="lato"/>
              </a:rPr>
              <a:t>truyền</a:t>
            </a:r>
            <a:r>
              <a:rPr lang="en-US" sz="3200">
                <a:latin typeface="lato"/>
                <a:ea typeface="lato"/>
                <a:cs typeface="lato"/>
              </a:rPr>
              <a:t> </a:t>
            </a:r>
            <a:r>
              <a:rPr lang="en-US" sz="3200" err="1">
                <a:latin typeface="lato"/>
                <a:ea typeface="lato"/>
                <a:cs typeface="lato"/>
              </a:rPr>
              <a:t>nhiệt</a:t>
            </a:r>
            <a:r>
              <a:rPr lang="en-US" sz="3200">
                <a:latin typeface="lato"/>
                <a:ea typeface="lato"/>
                <a:cs typeface="lato"/>
              </a:rPr>
              <a:t> 2D</a:t>
            </a:r>
          </a:p>
        </p:txBody>
      </p:sp>
      <p:sp>
        <p:nvSpPr>
          <p:cNvPr id="5" name="TextBox 4">
            <a:extLst>
              <a:ext uri="{FF2B5EF4-FFF2-40B4-BE49-F238E27FC236}">
                <a16:creationId xmlns:a16="http://schemas.microsoft.com/office/drawing/2014/main" id="{FA779FCE-C830-74DA-8B9B-36E6D47D6ECE}"/>
              </a:ext>
            </a:extLst>
          </p:cNvPr>
          <p:cNvSpPr txBox="1"/>
          <p:nvPr/>
        </p:nvSpPr>
        <p:spPr>
          <a:xfrm>
            <a:off x="117817" y="811213"/>
            <a:ext cx="4572000" cy="400110"/>
          </a:xfrm>
          <a:prstGeom prst="rect">
            <a:avLst/>
          </a:prstGeom>
          <a:noFill/>
        </p:spPr>
        <p:txBody>
          <a:bodyPr wrap="square">
            <a:spAutoFit/>
          </a:bodyPr>
          <a:lstStyle/>
          <a:p>
            <a:r>
              <a:rPr lang="en-US" sz="2000" b="1" i="1" err="1">
                <a:effectLst/>
                <a:latin typeface="lato"/>
                <a:ea typeface="lato"/>
                <a:cs typeface="lato"/>
              </a:rPr>
              <a:t>Giải</a:t>
            </a:r>
            <a:r>
              <a:rPr lang="en-US" sz="2000" b="1" i="1">
                <a:effectLst/>
                <a:latin typeface="lato"/>
                <a:ea typeface="lato"/>
                <a:cs typeface="lato"/>
              </a:rPr>
              <a:t> </a:t>
            </a:r>
            <a:r>
              <a:rPr lang="en-US" sz="2000" b="1" i="1" err="1">
                <a:effectLst/>
                <a:latin typeface="lato"/>
                <a:ea typeface="lato"/>
                <a:cs typeface="lato"/>
              </a:rPr>
              <a:t>thích</a:t>
            </a:r>
            <a:r>
              <a:rPr lang="en-US" sz="2000" b="1" i="1">
                <a:effectLst/>
                <a:latin typeface="lato"/>
                <a:ea typeface="lato"/>
                <a:cs typeface="lato"/>
              </a:rPr>
              <a:t> </a:t>
            </a:r>
            <a:r>
              <a:rPr lang="en-US" sz="2000" b="1" i="1" err="1">
                <a:effectLst/>
                <a:latin typeface="lato"/>
                <a:ea typeface="lato"/>
                <a:cs typeface="lato"/>
              </a:rPr>
              <a:t>công</a:t>
            </a:r>
            <a:r>
              <a:rPr lang="en-US" sz="2000" b="1" i="1">
                <a:effectLst/>
                <a:latin typeface="lato"/>
                <a:ea typeface="lato"/>
                <a:cs typeface="lato"/>
              </a:rPr>
              <a:t> </a:t>
            </a:r>
            <a:r>
              <a:rPr lang="en-US" sz="2000" b="1" i="1" err="1">
                <a:effectLst/>
                <a:latin typeface="lato"/>
                <a:ea typeface="lato"/>
                <a:cs typeface="lato"/>
              </a:rPr>
              <a:t>thức</a:t>
            </a:r>
            <a:r>
              <a:rPr lang="en-US" sz="2000" b="1" i="1">
                <a:effectLst/>
                <a:latin typeface="lato"/>
                <a:ea typeface="lato"/>
                <a:cs typeface="lato"/>
              </a:rPr>
              <a:t>:</a:t>
            </a:r>
            <a:endParaRPr lang="en-VN" sz="2000" b="1" i="1">
              <a:effectLst/>
              <a:latin typeface="lato"/>
              <a:ea typeface="lato"/>
              <a:cs typeface="lato"/>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9EE9B3-F113-7DC2-740F-39D803FB7133}"/>
                  </a:ext>
                </a:extLst>
              </p:cNvPr>
              <p:cNvSpPr txBox="1"/>
              <p:nvPr/>
            </p:nvSpPr>
            <p:spPr>
              <a:xfrm>
                <a:off x="0" y="1246895"/>
                <a:ext cx="5529115" cy="369332"/>
              </a:xfrm>
              <a:prstGeom prst="rect">
                <a:avLst/>
              </a:prstGeom>
              <a:noFill/>
            </p:spPr>
            <p:txBody>
              <a:bodyPr wrap="square">
                <a:spAutoFit/>
              </a:bodyPr>
              <a:lstStyle/>
              <a:p>
                <a:pPr indent="457200"/>
                <a:r>
                  <a:rPr lang="en-US" sz="1800" err="1">
                    <a:effectLst/>
                    <a:latin typeface="Lato" panose="020F0502020204030203" pitchFamily="34" charset="0"/>
                    <a:ea typeface="Lato" panose="020F0502020204030203" pitchFamily="34" charset="0"/>
                    <a:cs typeface="Lato" panose="020F0502020204030203" pitchFamily="34" charset="0"/>
                  </a:rPr>
                  <a:t>Xét</a:t>
                </a:r>
                <a:r>
                  <a:rPr lang="en-US" sz="1800">
                    <a:effectLst/>
                    <a:latin typeface="Lato" panose="020F0502020204030203" pitchFamily="34" charset="0"/>
                    <a:ea typeface="Lato" panose="020F0502020204030203" pitchFamily="34" charset="0"/>
                    <a:cs typeface="Lato" panose="020F0502020204030203" pitchFamily="34" charset="0"/>
                  </a:rPr>
                  <a:t> </a:t>
                </a:r>
                <a:r>
                  <a:rPr lang="en-US" sz="1800" err="1">
                    <a:effectLst/>
                    <a:latin typeface="Lato" panose="020F0502020204030203" pitchFamily="34" charset="0"/>
                    <a:ea typeface="Lato" panose="020F0502020204030203" pitchFamily="34" charset="0"/>
                    <a:cs typeface="Lato" panose="020F0502020204030203" pitchFamily="34" charset="0"/>
                  </a:rPr>
                  <a:t>khai</a:t>
                </a:r>
                <a:r>
                  <a:rPr lang="en-US" sz="1800">
                    <a:effectLst/>
                    <a:latin typeface="Lato" panose="020F0502020204030203" pitchFamily="34" charset="0"/>
                    <a:ea typeface="Lato" panose="020F0502020204030203" pitchFamily="34" charset="0"/>
                    <a:cs typeface="Lato" panose="020F0502020204030203" pitchFamily="34" charset="0"/>
                  </a:rPr>
                  <a:t> </a:t>
                </a:r>
                <a:r>
                  <a:rPr lang="en-US" sz="1800" err="1">
                    <a:effectLst/>
                    <a:latin typeface="Lato" panose="020F0502020204030203" pitchFamily="34" charset="0"/>
                    <a:ea typeface="Lato" panose="020F0502020204030203" pitchFamily="34" charset="0"/>
                    <a:cs typeface="Lato" panose="020F0502020204030203" pitchFamily="34" charset="0"/>
                  </a:rPr>
                  <a:t>triển</a:t>
                </a:r>
                <a:r>
                  <a:rPr lang="en-US" sz="1800">
                    <a:effectLst/>
                    <a:latin typeface="Lato" panose="020F0502020204030203" pitchFamily="34" charset="0"/>
                    <a:ea typeface="Lato" panose="020F0502020204030203" pitchFamily="34" charset="0"/>
                    <a:cs typeface="Lato" panose="020F0502020204030203" pitchFamily="34" charset="0"/>
                  </a:rPr>
                  <a:t> Taylor </a:t>
                </a:r>
                <a:r>
                  <a:rPr lang="en-US" sz="1800" err="1">
                    <a:effectLst/>
                    <a:latin typeface="Lato" panose="020F0502020204030203" pitchFamily="34" charset="0"/>
                    <a:ea typeface="Lato" panose="020F0502020204030203" pitchFamily="34" charset="0"/>
                    <a:cs typeface="Lato" panose="020F0502020204030203" pitchFamily="34" charset="0"/>
                  </a:rPr>
                  <a:t>của</a:t>
                </a:r>
                <a:r>
                  <a:rPr lang="en-US" sz="1800">
                    <a:effectLst/>
                    <a:latin typeface="Lato" panose="020F0502020204030203" pitchFamily="34" charset="0"/>
                    <a:ea typeface="Lato" panose="020F0502020204030203" pitchFamily="34" charset="0"/>
                    <a:cs typeface="Lato" panose="020F0502020204030203" pitchFamily="34" charset="0"/>
                  </a:rPr>
                  <a:t> </a:t>
                </a:r>
                <a:r>
                  <a:rPr lang="en-US" sz="1800" err="1">
                    <a:effectLst/>
                    <a:latin typeface="Lato" panose="020F0502020204030203" pitchFamily="34" charset="0"/>
                    <a:ea typeface="Lato" panose="020F0502020204030203" pitchFamily="34" charset="0"/>
                    <a:cs typeface="Lato" panose="020F0502020204030203" pitchFamily="34" charset="0"/>
                  </a:rPr>
                  <a:t>hàm</a:t>
                </a:r>
                <a:r>
                  <a:rPr lang="en-US" sz="1800">
                    <a:effectLst/>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1800" b="0" i="1" smtClean="0">
                        <a:effectLst/>
                        <a:latin typeface="Cambria Math" panose="02040503050406030204" pitchFamily="18" charset="0"/>
                        <a:ea typeface="Lato" panose="020F0502020204030203" pitchFamily="34" charset="0"/>
                        <a:cs typeface="Lato" panose="020F0502020204030203" pitchFamily="34" charset="0"/>
                      </a:rPr>
                      <m:t>𝑓</m:t>
                    </m:r>
                  </m:oMath>
                </a14:m>
                <a:r>
                  <a:rPr lang="en-US" sz="1800">
                    <a:effectLst/>
                    <a:latin typeface="Lato" panose="020F0502020204030203" pitchFamily="34" charset="0"/>
                    <a:ea typeface="Lato" panose="020F0502020204030203" pitchFamily="34" charset="0"/>
                    <a:cs typeface="Lato" panose="020F0502020204030203" pitchFamily="34" charset="0"/>
                  </a:rPr>
                  <a:t> </a:t>
                </a:r>
                <a:r>
                  <a:rPr lang="en-US" sz="1800" err="1">
                    <a:effectLst/>
                    <a:latin typeface="Lato" panose="020F0502020204030203" pitchFamily="34" charset="0"/>
                    <a:ea typeface="Lato" panose="020F0502020204030203" pitchFamily="34" charset="0"/>
                    <a:cs typeface="Lato" panose="020F0502020204030203" pitchFamily="34" charset="0"/>
                  </a:rPr>
                  <a:t>tại</a:t>
                </a:r>
                <a:r>
                  <a:rPr lang="en-US" sz="1800">
                    <a:effectLst/>
                    <a:latin typeface="Lato" panose="020F0502020204030203" pitchFamily="34" charset="0"/>
                    <a:ea typeface="Lato" panose="020F0502020204030203" pitchFamily="34" charset="0"/>
                    <a:cs typeface="Lato" panose="020F0502020204030203" pitchFamily="34" charset="0"/>
                  </a:rPr>
                  <a:t> </a:t>
                </a:r>
                <a:r>
                  <a:rPr lang="en-US" sz="1800" err="1">
                    <a:effectLst/>
                    <a:latin typeface="Lato" panose="020F0502020204030203" pitchFamily="34" charset="0"/>
                    <a:ea typeface="Lato" panose="020F0502020204030203" pitchFamily="34" charset="0"/>
                    <a:cs typeface="Lato" panose="020F0502020204030203" pitchFamily="34" charset="0"/>
                  </a:rPr>
                  <a:t>lân</a:t>
                </a:r>
                <a:r>
                  <a:rPr lang="en-US" sz="1800">
                    <a:effectLst/>
                    <a:latin typeface="Lato" panose="020F0502020204030203" pitchFamily="34" charset="0"/>
                    <a:ea typeface="Lato" panose="020F0502020204030203" pitchFamily="34" charset="0"/>
                    <a:cs typeface="Lato" panose="020F0502020204030203" pitchFamily="34" charset="0"/>
                  </a:rPr>
                  <a:t> </a:t>
                </a:r>
                <a:r>
                  <a:rPr lang="en-US" sz="1800" err="1">
                    <a:effectLst/>
                    <a:latin typeface="Lato" panose="020F0502020204030203" pitchFamily="34" charset="0"/>
                    <a:ea typeface="Lato" panose="020F0502020204030203" pitchFamily="34" charset="0"/>
                    <a:cs typeface="Lato" panose="020F0502020204030203" pitchFamily="34" charset="0"/>
                  </a:rPr>
                  <a:t>cận</a:t>
                </a:r>
                <a:r>
                  <a:rPr lang="en-US" sz="1800">
                    <a:effectLst/>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1800" b="0" i="1" smtClean="0">
                        <a:effectLst/>
                        <a:latin typeface="Cambria Math" panose="02040503050406030204" pitchFamily="18" charset="0"/>
                        <a:ea typeface="Lato" panose="020F0502020204030203" pitchFamily="34" charset="0"/>
                        <a:cs typeface="Lato" panose="020F0502020204030203" pitchFamily="34" charset="0"/>
                      </a:rPr>
                      <m:t>𝑥</m:t>
                    </m:r>
                  </m:oMath>
                </a14:m>
                <a:r>
                  <a:rPr lang="en-US" sz="1800">
                    <a:effectLst/>
                    <a:latin typeface="Lato" panose="020F0502020204030203" pitchFamily="34" charset="0"/>
                    <a:ea typeface="Lato" panose="020F0502020204030203" pitchFamily="34" charset="0"/>
                    <a:cs typeface="Lato" panose="020F0502020204030203" pitchFamily="34" charset="0"/>
                  </a:rPr>
                  <a:t>:</a:t>
                </a:r>
                <a:endParaRPr lang="en-VN" sz="1400">
                  <a:effectLst/>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779EE9B3-F113-7DC2-740F-39D803FB7133}"/>
                  </a:ext>
                </a:extLst>
              </p:cNvPr>
              <p:cNvSpPr txBox="1">
                <a:spLocks noRot="1" noChangeAspect="1" noMove="1" noResize="1" noEditPoints="1" noAdjustHandles="1" noChangeArrowheads="1" noChangeShapeType="1" noTextEdit="1"/>
              </p:cNvSpPr>
              <p:nvPr/>
            </p:nvSpPr>
            <p:spPr>
              <a:xfrm>
                <a:off x="0" y="1246895"/>
                <a:ext cx="5529115" cy="369332"/>
              </a:xfrm>
              <a:prstGeom prst="rect">
                <a:avLst/>
              </a:prstGeom>
              <a:blipFill>
                <a:blip r:embed="rId2"/>
                <a:stretch>
                  <a:fillRect t="-8333" b="-2833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3EDB964-24B7-3F67-E9A4-3CF3B88D5C42}"/>
              </a:ext>
            </a:extLst>
          </p:cNvPr>
          <p:cNvSpPr txBox="1"/>
          <p:nvPr/>
        </p:nvSpPr>
        <p:spPr>
          <a:xfrm>
            <a:off x="482141" y="3030440"/>
            <a:ext cx="6632306" cy="369332"/>
          </a:xfrm>
          <a:prstGeom prst="rect">
            <a:avLst/>
          </a:prstGeom>
          <a:noFill/>
        </p:spPr>
        <p:txBody>
          <a:bodyPr wrap="square">
            <a:spAutoFit/>
          </a:bodyPr>
          <a:lstStyle/>
          <a:p>
            <a:pPr marL="285750" indent="-285750">
              <a:buFont typeface="Wingdings" pitchFamily="2" charset="2"/>
              <a:buChar char="Ø"/>
            </a:pPr>
            <a:r>
              <a:rPr lang="vi-VN" sz="1800">
                <a:effectLst/>
                <a:latin typeface="lato"/>
                <a:ea typeface="lato"/>
                <a:cs typeface="lato"/>
              </a:rPr>
              <a:t>Từ (1) và (2) ta có công thức tính gần đúng đạo hàm bậc 2:</a:t>
            </a:r>
            <a:endParaRPr lang="en-VN" sz="1400">
              <a:effectLst/>
              <a:latin typeface="lato"/>
              <a:ea typeface="lato"/>
              <a:cs typeface="lato"/>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43AA02-D4AD-9A48-7179-9B2E0CD3B13B}"/>
                  </a:ext>
                </a:extLst>
              </p:cNvPr>
              <p:cNvSpPr txBox="1"/>
              <p:nvPr/>
            </p:nvSpPr>
            <p:spPr>
              <a:xfrm>
                <a:off x="1667312" y="1616227"/>
                <a:ext cx="476075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ID" i="1" smtClean="0">
                              <a:solidFill>
                                <a:srgbClr val="836967"/>
                              </a:solidFill>
                              <a:latin typeface="Cambria Math" panose="02040503050406030204" pitchFamily="18" charset="0"/>
                            </a:rPr>
                          </m:ctrlPr>
                        </m:dPr>
                        <m:e>
                          <m:r>
                            <a:rPr lang="en-ID" i="1">
                              <a:latin typeface="Cambria Math" panose="02040503050406030204" pitchFamily="18" charset="0"/>
                            </a:rPr>
                            <m:t>𝑥</m:t>
                          </m:r>
                          <m:r>
                            <a:rPr lang="en-ID" i="0">
                              <a:latin typeface="Cambria Math" panose="02040503050406030204" pitchFamily="18" charset="0"/>
                            </a:rPr>
                            <m:t>−</m:t>
                          </m:r>
                          <m:r>
                            <a:rPr lang="en-ID" i="1">
                              <a:latin typeface="Cambria Math" panose="02040503050406030204" pitchFamily="18" charset="0"/>
                            </a:rPr>
                            <m:t>h</m:t>
                          </m:r>
                        </m:e>
                      </m:d>
                      <m:r>
                        <a:rPr lang="en-ID" i="0">
                          <a:latin typeface="Cambria Math" panose="02040503050406030204" pitchFamily="18" charset="0"/>
                        </a:rPr>
                        <m:t>=</m:t>
                      </m:r>
                      <m:r>
                        <a:rPr lang="en-ID" i="1">
                          <a:latin typeface="Cambria Math" panose="02040503050406030204" pitchFamily="18" charset="0"/>
                        </a:rPr>
                        <m:t>𝑓</m:t>
                      </m:r>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e>
                      </m:d>
                      <m:r>
                        <a:rPr lang="en-ID" i="0">
                          <a:latin typeface="Cambria Math" panose="02040503050406030204" pitchFamily="18" charset="0"/>
                        </a:rPr>
                        <m:t>−</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𝑓</m:t>
                          </m:r>
                        </m:e>
                        <m:sup>
                          <m:r>
                            <a:rPr lang="en-ID" i="0">
                              <a:latin typeface="Cambria Math" panose="02040503050406030204" pitchFamily="18" charset="0"/>
                            </a:rPr>
                            <m:t>′</m:t>
                          </m:r>
                        </m:sup>
                      </m:sSup>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e>
                      </m:d>
                      <m:r>
                        <a:rPr lang="en-ID" i="1">
                          <a:latin typeface="Cambria Math" panose="02040503050406030204" pitchFamily="18" charset="0"/>
                        </a:rPr>
                        <m:t>h</m:t>
                      </m:r>
                      <m:r>
                        <a:rPr lang="en-ID" i="0">
                          <a:latin typeface="Cambria Math" panose="02040503050406030204" pitchFamily="18" charset="0"/>
                        </a:rPr>
                        <m:t>+</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𝑓</m:t>
                          </m:r>
                        </m:e>
                        <m:sup>
                          <m:r>
                            <a:rPr lang="en-ID" i="0">
                              <a:latin typeface="Cambria Math" panose="02040503050406030204" pitchFamily="18" charset="0"/>
                            </a:rPr>
                            <m:t>′′</m:t>
                          </m:r>
                        </m:sup>
                      </m:sSup>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e>
                      </m:d>
                      <m:f>
                        <m:fPr>
                          <m:ctrlPr>
                            <a:rPr lang="en-ID" i="1">
                              <a:solidFill>
                                <a:srgbClr val="836967"/>
                              </a:solidFill>
                              <a:latin typeface="Cambria Math" panose="02040503050406030204" pitchFamily="18" charset="0"/>
                            </a:rPr>
                          </m:ctrlPr>
                        </m:fPr>
                        <m:num>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h</m:t>
                              </m:r>
                            </m:e>
                            <m:sup>
                              <m:r>
                                <a:rPr lang="en-ID" i="0">
                                  <a:latin typeface="Cambria Math" panose="02040503050406030204" pitchFamily="18" charset="0"/>
                                </a:rPr>
                                <m:t>2</m:t>
                              </m:r>
                            </m:sup>
                          </m:sSup>
                        </m:num>
                        <m:den>
                          <m:r>
                            <a:rPr lang="en-ID" i="0">
                              <a:latin typeface="Cambria Math" panose="02040503050406030204" pitchFamily="18" charset="0"/>
                            </a:rPr>
                            <m:t>2!</m:t>
                          </m:r>
                        </m:den>
                      </m:f>
                      <m:r>
                        <a:rPr lang="en-ID" i="0">
                          <a:latin typeface="Cambria Math" panose="02040503050406030204" pitchFamily="18" charset="0"/>
                        </a:rPr>
                        <m:t>+…</m:t>
                      </m:r>
                      <m:d>
                        <m:dPr>
                          <m:ctrlPr>
                            <a:rPr lang="en-ID" i="1">
                              <a:latin typeface="Cambria Math" panose="02040503050406030204" pitchFamily="18" charset="0"/>
                            </a:rPr>
                          </m:ctrlPr>
                        </m:dPr>
                        <m:e>
                          <m:r>
                            <a:rPr lang="en-ID" i="0">
                              <a:latin typeface="Cambria Math" panose="02040503050406030204" pitchFamily="18" charset="0"/>
                            </a:rPr>
                            <m:t>1</m:t>
                          </m:r>
                        </m:e>
                      </m:d>
                    </m:oMath>
                  </m:oMathPara>
                </a14:m>
                <a:endParaRPr lang="en-ID"/>
              </a:p>
            </p:txBody>
          </p:sp>
        </mc:Choice>
        <mc:Fallback xmlns="">
          <p:sp>
            <p:nvSpPr>
              <p:cNvPr id="10" name="TextBox 9">
                <a:extLst>
                  <a:ext uri="{FF2B5EF4-FFF2-40B4-BE49-F238E27FC236}">
                    <a16:creationId xmlns:a16="http://schemas.microsoft.com/office/drawing/2014/main" id="{3443AA02-D4AD-9A48-7179-9B2E0CD3B13B}"/>
                  </a:ext>
                </a:extLst>
              </p:cNvPr>
              <p:cNvSpPr txBox="1">
                <a:spLocks noRot="1" noChangeAspect="1" noMove="1" noResize="1" noEditPoints="1" noAdjustHandles="1" noChangeArrowheads="1" noChangeShapeType="1" noTextEdit="1"/>
              </p:cNvSpPr>
              <p:nvPr/>
            </p:nvSpPr>
            <p:spPr>
              <a:xfrm>
                <a:off x="1667312" y="1616227"/>
                <a:ext cx="4760752"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78CDCA-671B-9531-AA1D-7470777296C9}"/>
                  </a:ext>
                </a:extLst>
              </p:cNvPr>
              <p:cNvSpPr txBox="1"/>
              <p:nvPr/>
            </p:nvSpPr>
            <p:spPr>
              <a:xfrm>
                <a:off x="1777005" y="2305863"/>
                <a:ext cx="476075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𝑓</m:t>
                      </m:r>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r>
                            <a:rPr lang="en-ID" i="0">
                              <a:latin typeface="Cambria Math" panose="02040503050406030204" pitchFamily="18" charset="0"/>
                            </a:rPr>
                            <m:t>+</m:t>
                          </m:r>
                          <m:r>
                            <a:rPr lang="en-ID" i="1">
                              <a:latin typeface="Cambria Math" panose="02040503050406030204" pitchFamily="18" charset="0"/>
                            </a:rPr>
                            <m:t>h</m:t>
                          </m:r>
                        </m:e>
                      </m:d>
                      <m:r>
                        <a:rPr lang="en-ID" i="0">
                          <a:latin typeface="Cambria Math" panose="02040503050406030204" pitchFamily="18" charset="0"/>
                        </a:rPr>
                        <m:t>=</m:t>
                      </m:r>
                      <m:r>
                        <a:rPr lang="en-ID" i="1">
                          <a:latin typeface="Cambria Math" panose="02040503050406030204" pitchFamily="18" charset="0"/>
                        </a:rPr>
                        <m:t>𝑓</m:t>
                      </m:r>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e>
                      </m:d>
                      <m:r>
                        <a:rPr lang="en-ID" i="0">
                          <a:latin typeface="Cambria Math" panose="02040503050406030204" pitchFamily="18" charset="0"/>
                        </a:rPr>
                        <m:t>+</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𝑓</m:t>
                          </m:r>
                        </m:e>
                        <m:sup>
                          <m:r>
                            <a:rPr lang="en-ID" i="0">
                              <a:latin typeface="Cambria Math" panose="02040503050406030204" pitchFamily="18" charset="0"/>
                            </a:rPr>
                            <m:t>′</m:t>
                          </m:r>
                        </m:sup>
                      </m:sSup>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e>
                      </m:d>
                      <m:r>
                        <a:rPr lang="en-ID" i="1">
                          <a:latin typeface="Cambria Math" panose="02040503050406030204" pitchFamily="18" charset="0"/>
                        </a:rPr>
                        <m:t>h</m:t>
                      </m:r>
                      <m:r>
                        <a:rPr lang="en-ID" i="0">
                          <a:latin typeface="Cambria Math" panose="02040503050406030204" pitchFamily="18" charset="0"/>
                        </a:rPr>
                        <m:t>−</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𝑓</m:t>
                          </m:r>
                        </m:e>
                        <m:sup>
                          <m:r>
                            <a:rPr lang="en-ID" i="0">
                              <a:latin typeface="Cambria Math" panose="02040503050406030204" pitchFamily="18" charset="0"/>
                            </a:rPr>
                            <m:t>′′</m:t>
                          </m:r>
                        </m:sup>
                      </m:sSup>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e>
                      </m:d>
                      <m:f>
                        <m:fPr>
                          <m:ctrlPr>
                            <a:rPr lang="en-ID" i="1">
                              <a:solidFill>
                                <a:srgbClr val="836967"/>
                              </a:solidFill>
                              <a:latin typeface="Cambria Math" panose="02040503050406030204" pitchFamily="18" charset="0"/>
                            </a:rPr>
                          </m:ctrlPr>
                        </m:fPr>
                        <m:num>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h</m:t>
                              </m:r>
                            </m:e>
                            <m:sup>
                              <m:r>
                                <a:rPr lang="en-ID" i="0">
                                  <a:latin typeface="Cambria Math" panose="02040503050406030204" pitchFamily="18" charset="0"/>
                                </a:rPr>
                                <m:t>2</m:t>
                              </m:r>
                            </m:sup>
                          </m:sSup>
                        </m:num>
                        <m:den>
                          <m:r>
                            <a:rPr lang="en-ID" i="0">
                              <a:latin typeface="Cambria Math" panose="02040503050406030204" pitchFamily="18" charset="0"/>
                            </a:rPr>
                            <m:t>2!</m:t>
                          </m:r>
                        </m:den>
                      </m:f>
                      <m:r>
                        <a:rPr lang="en-ID" i="0">
                          <a:latin typeface="Cambria Math" panose="02040503050406030204" pitchFamily="18" charset="0"/>
                        </a:rPr>
                        <m:t>+…</m:t>
                      </m:r>
                      <m:d>
                        <m:dPr>
                          <m:ctrlPr>
                            <a:rPr lang="en-ID" i="1">
                              <a:latin typeface="Cambria Math" panose="02040503050406030204" pitchFamily="18" charset="0"/>
                            </a:rPr>
                          </m:ctrlPr>
                        </m:dPr>
                        <m:e>
                          <m:r>
                            <a:rPr lang="en-ID" i="0">
                              <a:latin typeface="Cambria Math" panose="02040503050406030204" pitchFamily="18" charset="0"/>
                            </a:rPr>
                            <m:t>2</m:t>
                          </m:r>
                        </m:e>
                      </m:d>
                    </m:oMath>
                  </m:oMathPara>
                </a14:m>
                <a:endParaRPr lang="en-ID"/>
              </a:p>
            </p:txBody>
          </p:sp>
        </mc:Choice>
        <mc:Fallback xmlns="">
          <p:sp>
            <p:nvSpPr>
              <p:cNvPr id="17" name="TextBox 16">
                <a:extLst>
                  <a:ext uri="{FF2B5EF4-FFF2-40B4-BE49-F238E27FC236}">
                    <a16:creationId xmlns:a16="http://schemas.microsoft.com/office/drawing/2014/main" id="{6778CDCA-671B-9531-AA1D-7470777296C9}"/>
                  </a:ext>
                </a:extLst>
              </p:cNvPr>
              <p:cNvSpPr txBox="1">
                <a:spLocks noRot="1" noChangeAspect="1" noMove="1" noResize="1" noEditPoints="1" noAdjustHandles="1" noChangeArrowheads="1" noChangeShapeType="1" noTextEdit="1"/>
              </p:cNvSpPr>
              <p:nvPr/>
            </p:nvSpPr>
            <p:spPr>
              <a:xfrm>
                <a:off x="1777005" y="2305863"/>
                <a:ext cx="4760752"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ACBD92-3ADA-605E-56CB-DD05AA1E4846}"/>
                  </a:ext>
                </a:extLst>
              </p:cNvPr>
              <p:cNvSpPr txBox="1"/>
              <p:nvPr/>
            </p:nvSpPr>
            <p:spPr>
              <a:xfrm>
                <a:off x="1399713" y="3497261"/>
                <a:ext cx="4760752" cy="6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D" i="1" smtClean="0">
                              <a:solidFill>
                                <a:srgbClr val="836967"/>
                              </a:solidFill>
                              <a:latin typeface="Cambria Math" panose="02040503050406030204" pitchFamily="18" charset="0"/>
                            </a:rPr>
                          </m:ctrlPr>
                        </m:sSupPr>
                        <m:e>
                          <m:r>
                            <a:rPr lang="en-ID" i="1">
                              <a:latin typeface="Cambria Math" panose="02040503050406030204" pitchFamily="18" charset="0"/>
                            </a:rPr>
                            <m:t>𝑓</m:t>
                          </m:r>
                        </m:e>
                        <m:sup>
                          <m:r>
                            <a:rPr lang="en-ID" i="0">
                              <a:latin typeface="Cambria Math" panose="02040503050406030204" pitchFamily="18" charset="0"/>
                            </a:rPr>
                            <m:t>′′</m:t>
                          </m:r>
                        </m:sup>
                      </m:sSup>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e>
                      </m:d>
                      <m:r>
                        <a:rPr lang="en-ID" i="0">
                          <a:latin typeface="Cambria Math" panose="02040503050406030204" pitchFamily="18" charset="0"/>
                        </a:rPr>
                        <m:t>=</m:t>
                      </m:r>
                      <m:f>
                        <m:fPr>
                          <m:ctrlPr>
                            <a:rPr lang="en-ID" i="1">
                              <a:solidFill>
                                <a:srgbClr val="836967"/>
                              </a:solidFill>
                              <a:latin typeface="Cambria Math" panose="02040503050406030204" pitchFamily="18" charset="0"/>
                            </a:rPr>
                          </m:ctrlPr>
                        </m:fPr>
                        <m:num>
                          <m:r>
                            <a:rPr lang="en-ID" i="1">
                              <a:latin typeface="Cambria Math" panose="02040503050406030204" pitchFamily="18" charset="0"/>
                            </a:rPr>
                            <m:t>𝑓</m:t>
                          </m:r>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r>
                                <a:rPr lang="en-ID" i="0">
                                  <a:latin typeface="Cambria Math" panose="02040503050406030204" pitchFamily="18" charset="0"/>
                                </a:rPr>
                                <m:t>+</m:t>
                              </m:r>
                              <m:r>
                                <a:rPr lang="en-ID" i="1">
                                  <a:latin typeface="Cambria Math" panose="02040503050406030204" pitchFamily="18" charset="0"/>
                                </a:rPr>
                                <m:t>h</m:t>
                              </m:r>
                            </m:e>
                          </m:d>
                          <m:r>
                            <a:rPr lang="en-ID" i="0">
                              <a:latin typeface="Cambria Math" panose="02040503050406030204" pitchFamily="18" charset="0"/>
                            </a:rPr>
                            <m:t>−2</m:t>
                          </m:r>
                          <m:r>
                            <a:rPr lang="en-ID" i="1">
                              <a:latin typeface="Cambria Math" panose="02040503050406030204" pitchFamily="18" charset="0"/>
                            </a:rPr>
                            <m:t>𝑓</m:t>
                          </m:r>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e>
                          </m:d>
                          <m:r>
                            <a:rPr lang="en-ID" i="0">
                              <a:latin typeface="Cambria Math" panose="02040503050406030204" pitchFamily="18" charset="0"/>
                            </a:rPr>
                            <m:t>+</m:t>
                          </m:r>
                          <m:r>
                            <a:rPr lang="en-ID" i="1">
                              <a:latin typeface="Cambria Math" panose="02040503050406030204" pitchFamily="18" charset="0"/>
                            </a:rPr>
                            <m:t>𝑓</m:t>
                          </m:r>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𝑥</m:t>
                              </m:r>
                              <m:r>
                                <a:rPr lang="en-ID" i="0">
                                  <a:latin typeface="Cambria Math" panose="02040503050406030204" pitchFamily="18" charset="0"/>
                                </a:rPr>
                                <m:t>−</m:t>
                              </m:r>
                              <m:r>
                                <a:rPr lang="en-ID" i="1">
                                  <a:latin typeface="Cambria Math" panose="02040503050406030204" pitchFamily="18" charset="0"/>
                                </a:rPr>
                                <m:t>h</m:t>
                              </m:r>
                            </m:e>
                          </m:d>
                        </m:num>
                        <m:den>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h</m:t>
                              </m:r>
                            </m:e>
                            <m:sup>
                              <m:r>
                                <a:rPr lang="en-ID" i="0">
                                  <a:latin typeface="Cambria Math" panose="02040503050406030204" pitchFamily="18" charset="0"/>
                                </a:rPr>
                                <m:t>2</m:t>
                              </m:r>
                            </m:sup>
                          </m:sSup>
                        </m:den>
                      </m:f>
                    </m:oMath>
                  </m:oMathPara>
                </a14:m>
                <a:endParaRPr lang="en-ID"/>
              </a:p>
            </p:txBody>
          </p:sp>
        </mc:Choice>
        <mc:Fallback xmlns="">
          <p:sp>
            <p:nvSpPr>
              <p:cNvPr id="21" name="TextBox 20">
                <a:extLst>
                  <a:ext uri="{FF2B5EF4-FFF2-40B4-BE49-F238E27FC236}">
                    <a16:creationId xmlns:a16="http://schemas.microsoft.com/office/drawing/2014/main" id="{2AACBD92-3ADA-605E-56CB-DD05AA1E4846}"/>
                  </a:ext>
                </a:extLst>
              </p:cNvPr>
              <p:cNvSpPr txBox="1">
                <a:spLocks noRot="1" noChangeAspect="1" noMove="1" noResize="1" noEditPoints="1" noAdjustHandles="1" noChangeArrowheads="1" noChangeShapeType="1" noTextEdit="1"/>
              </p:cNvSpPr>
              <p:nvPr/>
            </p:nvSpPr>
            <p:spPr>
              <a:xfrm>
                <a:off x="1399713" y="3497261"/>
                <a:ext cx="4760752" cy="629852"/>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E66B0E-6F53-4E42-E6A9-584EC6B302E3}"/>
              </a:ext>
            </a:extLst>
          </p:cNvPr>
          <p:cNvSpPr txBox="1"/>
          <p:nvPr/>
        </p:nvSpPr>
        <p:spPr>
          <a:xfrm>
            <a:off x="482141" y="4251939"/>
            <a:ext cx="8179718" cy="646331"/>
          </a:xfrm>
          <a:prstGeom prst="rect">
            <a:avLst/>
          </a:prstGeom>
          <a:noFill/>
        </p:spPr>
        <p:txBody>
          <a:bodyPr wrap="square">
            <a:spAutoFit/>
          </a:bodyPr>
          <a:lstStyle/>
          <a:p>
            <a:pPr marL="285750" indent="-285750">
              <a:buFont typeface="Wingdings" pitchFamily="2" charset="2"/>
              <a:buChar char="Ø"/>
            </a:pPr>
            <a:r>
              <a:rPr lang="vi-VN">
                <a:solidFill>
                  <a:srgbClr val="000000"/>
                </a:solidFill>
                <a:effectLst/>
                <a:latin typeface="Lato" panose="020F0502020204030203" pitchFamily="34" charset="0"/>
                <a:ea typeface="Lato" panose="020F0502020204030203" pitchFamily="34" charset="0"/>
                <a:cs typeface="Lato" panose="020F0502020204030203" pitchFamily="34" charset="0"/>
              </a:rPr>
              <a:t>Từ đó ta có thể xây dựng công thức tính đạo hàm riêng cho hàm (𝑥,𝑦) như sau:</a:t>
            </a:r>
          </a:p>
        </p:txBody>
      </p:sp>
      <p:pic>
        <p:nvPicPr>
          <p:cNvPr id="8" name="Picture 7">
            <a:extLst>
              <a:ext uri="{FF2B5EF4-FFF2-40B4-BE49-F238E27FC236}">
                <a16:creationId xmlns:a16="http://schemas.microsoft.com/office/drawing/2014/main" id="{9ED02B86-7B0A-53E6-8763-FFB30C1577DC}"/>
              </a:ext>
            </a:extLst>
          </p:cNvPr>
          <p:cNvPicPr>
            <a:picLocks noChangeAspect="1"/>
          </p:cNvPicPr>
          <p:nvPr/>
        </p:nvPicPr>
        <p:blipFill>
          <a:blip r:embed="rId6"/>
          <a:stretch>
            <a:fillRect/>
          </a:stretch>
        </p:blipFill>
        <p:spPr>
          <a:xfrm>
            <a:off x="1777005" y="4727705"/>
            <a:ext cx="3606800" cy="647700"/>
          </a:xfrm>
          <a:prstGeom prst="rect">
            <a:avLst/>
          </a:prstGeom>
        </p:spPr>
      </p:pic>
      <p:pic>
        <p:nvPicPr>
          <p:cNvPr id="9" name="Picture 8">
            <a:extLst>
              <a:ext uri="{FF2B5EF4-FFF2-40B4-BE49-F238E27FC236}">
                <a16:creationId xmlns:a16="http://schemas.microsoft.com/office/drawing/2014/main" id="{97FBD698-1A1F-1CBF-B1CD-A628FF40FBF0}"/>
              </a:ext>
            </a:extLst>
          </p:cNvPr>
          <p:cNvPicPr>
            <a:picLocks noChangeAspect="1"/>
          </p:cNvPicPr>
          <p:nvPr/>
        </p:nvPicPr>
        <p:blipFill>
          <a:blip r:embed="rId7"/>
          <a:stretch>
            <a:fillRect/>
          </a:stretch>
        </p:blipFill>
        <p:spPr>
          <a:xfrm>
            <a:off x="1802405" y="5528005"/>
            <a:ext cx="3556000" cy="711200"/>
          </a:xfrm>
          <a:prstGeom prst="rect">
            <a:avLst/>
          </a:prstGeom>
        </p:spPr>
      </p:pic>
    </p:spTree>
    <p:extLst>
      <p:ext uri="{BB962C8B-B14F-4D97-AF65-F5344CB8AC3E}">
        <p14:creationId xmlns:p14="http://schemas.microsoft.com/office/powerpoint/2010/main" val="153004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25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blinds(horizontal)">
                                      <p:cBhvr>
                                        <p:cTn id="27" dur="25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p:tgtEl>
                                          <p:spTgt spid="11"/>
                                        </p:tgtEl>
                                        <p:attrNameLst>
                                          <p:attrName>ppt_y</p:attrName>
                                        </p:attrNameLst>
                                      </p:cBhvr>
                                      <p:tavLst>
                                        <p:tav tm="0">
                                          <p:val>
                                            <p:strVal val="#ppt_y+#ppt_h*1.125000"/>
                                          </p:val>
                                        </p:tav>
                                        <p:tav tm="100000">
                                          <p:val>
                                            <p:strVal val="#ppt_y"/>
                                          </p:val>
                                        </p:tav>
                                      </p:tavLst>
                                    </p:anim>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25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p:tgtEl>
                                          <p:spTgt spid="6"/>
                                        </p:tgtEl>
                                        <p:attrNameLst>
                                          <p:attrName>ppt_y</p:attrName>
                                        </p:attrNameLst>
                                      </p:cBhvr>
                                      <p:tavLst>
                                        <p:tav tm="0">
                                          <p:val>
                                            <p:strVal val="#ppt_y+#ppt_h*1.125000"/>
                                          </p:val>
                                        </p:tav>
                                        <p:tav tm="100000">
                                          <p:val>
                                            <p:strVal val="#ppt_y"/>
                                          </p:val>
                                        </p:tav>
                                      </p:tavLst>
                                    </p:anim>
                                    <p:animEffect transition="in" filter="wipe(up)">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1" grpId="0"/>
      <p:bldP spid="10" grpId="0"/>
      <p:bldP spid="21"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822068DF-51C3-6527-4891-B63C9DEABFBB}"/>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êu đề 2">
            <a:extLst>
              <a:ext uri="{FF2B5EF4-FFF2-40B4-BE49-F238E27FC236}">
                <a16:creationId xmlns:a16="http://schemas.microsoft.com/office/drawing/2014/main" id="{0C3C4A25-1D24-FECF-A448-665DAFE4CFE2}"/>
              </a:ext>
            </a:extLst>
          </p:cNvPr>
          <p:cNvSpPr>
            <a:spLocks noGrp="1"/>
          </p:cNvSpPr>
          <p:nvPr>
            <p:ph type="title"/>
          </p:nvPr>
        </p:nvSpPr>
        <p:spPr/>
        <p:txBody>
          <a:bodyPr lIns="91440" tIns="45720" rIns="91440" bIns="45720" anchor="t"/>
          <a:lstStyle/>
          <a:p>
            <a:r>
              <a:rPr lang="vi-VN">
                <a:latin typeface="lato"/>
                <a:ea typeface="lato"/>
                <a:cs typeface="lato"/>
              </a:rPr>
              <a:t>3. Bài toán phương trình truyền nhiệt 2D</a:t>
            </a:r>
          </a:p>
        </p:txBody>
      </p:sp>
      <p:sp>
        <p:nvSpPr>
          <p:cNvPr id="5" name="TextBox 4">
            <a:extLst>
              <a:ext uri="{FF2B5EF4-FFF2-40B4-BE49-F238E27FC236}">
                <a16:creationId xmlns:a16="http://schemas.microsoft.com/office/drawing/2014/main" id="{C3E3D391-2889-4F40-1356-343DD6F74028}"/>
              </a:ext>
            </a:extLst>
          </p:cNvPr>
          <p:cNvSpPr txBox="1"/>
          <p:nvPr/>
        </p:nvSpPr>
        <p:spPr>
          <a:xfrm>
            <a:off x="363568" y="1164805"/>
            <a:ext cx="4208432" cy="369332"/>
          </a:xfrm>
          <a:prstGeom prst="rect">
            <a:avLst/>
          </a:prstGeom>
          <a:noFill/>
        </p:spPr>
        <p:txBody>
          <a:bodyPr wrap="square">
            <a:spAutoFit/>
          </a:bodyPr>
          <a:lstStyle/>
          <a:p>
            <a:pPr marL="285750" indent="-285750">
              <a:buFont typeface="Wingdings" pitchFamily="2" charset="2"/>
              <a:buChar char="Ø"/>
            </a:pPr>
            <a:r>
              <a:rPr lang="en-US" sz="1800">
                <a:effectLst/>
                <a:latin typeface="lato"/>
                <a:ea typeface="lato"/>
                <a:cs typeface="lato"/>
              </a:rPr>
              <a:t> </a:t>
            </a:r>
            <a:r>
              <a:rPr lang="en-US" sz="1800" err="1">
                <a:effectLst/>
                <a:latin typeface="lato"/>
                <a:ea typeface="lato"/>
                <a:cs typeface="lato"/>
              </a:rPr>
              <a:t>Vì</a:t>
            </a:r>
            <a:r>
              <a:rPr lang="en-US" sz="1800">
                <a:effectLst/>
                <a:latin typeface="lato"/>
                <a:ea typeface="lato"/>
                <a:cs typeface="lato"/>
              </a:rPr>
              <a:t> </a:t>
            </a:r>
            <a:r>
              <a:rPr lang="en-US" sz="1800" err="1">
                <a:effectLst/>
                <a:latin typeface="lato"/>
                <a:ea typeface="lato"/>
                <a:cs typeface="lato"/>
              </a:rPr>
              <a:t>vậy</a:t>
            </a:r>
            <a:r>
              <a:rPr lang="en-US" sz="1800">
                <a:effectLst/>
                <a:latin typeface="lato"/>
                <a:ea typeface="lato"/>
                <a:cs typeface="lato"/>
              </a:rPr>
              <a:t>, ta </a:t>
            </a:r>
            <a:r>
              <a:rPr lang="en-US" sz="1800" err="1">
                <a:effectLst/>
                <a:latin typeface="lato"/>
                <a:ea typeface="lato"/>
                <a:cs typeface="lato"/>
              </a:rPr>
              <a:t>có</a:t>
            </a:r>
            <a:r>
              <a:rPr lang="en-US" sz="1800">
                <a:effectLst/>
                <a:latin typeface="lato"/>
                <a:ea typeface="lato"/>
                <a:cs typeface="lato"/>
              </a:rPr>
              <a:t>:</a:t>
            </a:r>
            <a:endParaRPr lang="en-VN" sz="1400">
              <a:effectLst/>
              <a:latin typeface="lato"/>
              <a:ea typeface="lato"/>
              <a:cs typeface="lat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C6F087-FF99-D4F3-A287-2E4EADB96089}"/>
                  </a:ext>
                </a:extLst>
              </p:cNvPr>
              <p:cNvSpPr txBox="1"/>
              <p:nvPr/>
            </p:nvSpPr>
            <p:spPr>
              <a:xfrm>
                <a:off x="-1247916" y="1618633"/>
                <a:ext cx="9143999" cy="67268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ID" i="1" smtClean="0">
                              <a:solidFill>
                                <a:srgbClr val="836967"/>
                              </a:solidFill>
                              <a:latin typeface="Cambria Math" panose="02040503050406030204" pitchFamily="18" charset="0"/>
                            </a:rPr>
                          </m:ctrlPr>
                        </m:fPr>
                        <m:num>
                          <m:sSup>
                            <m:sSupPr>
                              <m:ctrlPr>
                                <a:rPr lang="en-ID" i="1">
                                  <a:solidFill>
                                    <a:srgbClr val="836967"/>
                                  </a:solidFill>
                                  <a:latin typeface="Cambria Math" panose="02040503050406030204" pitchFamily="18" charset="0"/>
                                </a:rPr>
                              </m:ctrlPr>
                            </m:sSupPr>
                            <m:e>
                              <m:r>
                                <a:rPr lang="en-ID">
                                  <a:latin typeface="Cambria Math" panose="02040503050406030204" pitchFamily="18" charset="0"/>
                                </a:rPr>
                                <m:t>𝜕</m:t>
                              </m:r>
                            </m:e>
                            <m:sup>
                              <m:r>
                                <a:rPr lang="en-ID" i="0">
                                  <a:latin typeface="Cambria Math" panose="02040503050406030204" pitchFamily="18" charset="0"/>
                                </a:rPr>
                                <m:t>2</m:t>
                              </m:r>
                            </m:sup>
                          </m:sSup>
                          <m:r>
                            <a:rPr lang="en-ID" i="1">
                              <a:latin typeface="Cambria Math" panose="02040503050406030204" pitchFamily="18" charset="0"/>
                            </a:rPr>
                            <m:t>𝐶</m:t>
                          </m:r>
                        </m:num>
                        <m:den>
                          <m:r>
                            <a:rPr lang="en-ID" i="0">
                              <a:latin typeface="Cambria Math" panose="02040503050406030204" pitchFamily="18" charset="0"/>
                            </a:rPr>
                            <m:t>𝜕</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𝑥</m:t>
                              </m:r>
                            </m:e>
                            <m:sup>
                              <m:r>
                                <a:rPr lang="en-ID" i="0">
                                  <a:latin typeface="Cambria Math" panose="02040503050406030204" pitchFamily="18" charset="0"/>
                                </a:rPr>
                                <m:t>2</m:t>
                              </m:r>
                            </m:sup>
                          </m:sSup>
                        </m:den>
                      </m:f>
                      <m:r>
                        <a:rPr lang="en-ID" i="0">
                          <a:latin typeface="Cambria Math" panose="02040503050406030204" pitchFamily="18" charset="0"/>
                        </a:rPr>
                        <m:t>=</m:t>
                      </m:r>
                      <m:f>
                        <m:fPr>
                          <m:ctrlPr>
                            <a:rPr lang="en-ID" i="1">
                              <a:solidFill>
                                <a:srgbClr val="836967"/>
                              </a:solidFill>
                              <a:latin typeface="Cambria Math" panose="02040503050406030204" pitchFamily="18" charset="0"/>
                            </a:rPr>
                          </m:ctrlPr>
                        </m:fPr>
                        <m:num>
                          <m:sSubSup>
                            <m:sSubSupPr>
                              <m:ctrlPr>
                                <a:rPr lang="en-ID" i="1">
                                  <a:solidFill>
                                    <a:srgbClr val="836967"/>
                                  </a:solidFill>
                                  <a:latin typeface="Cambria Math" panose="02040503050406030204" pitchFamily="18" charset="0"/>
                                </a:rPr>
                              </m:ctrlPr>
                            </m:sSubSupPr>
                            <m:e>
                              <m:r>
                                <a:rPr lang="en-ID" i="1">
                                  <a:latin typeface="Cambria Math" panose="02040503050406030204" pitchFamily="18" charset="0"/>
                                </a:rPr>
                                <m:t>𝐶</m:t>
                              </m:r>
                            </m:e>
                            <m:sub>
                              <m:r>
                                <a:rPr lang="en-ID" i="0">
                                  <a:latin typeface="Cambria Math" panose="02040503050406030204" pitchFamily="18" charset="0"/>
                                </a:rPr>
                                <m:t>ⅈ+1,</m:t>
                              </m:r>
                              <m:r>
                                <a:rPr lang="en-ID" i="1">
                                  <a:latin typeface="Cambria Math" panose="02040503050406030204" pitchFamily="18" charset="0"/>
                                </a:rPr>
                                <m:t>𝑗</m:t>
                              </m:r>
                            </m:sub>
                            <m:sup>
                              <m:r>
                                <a:rPr lang="en-ID" i="1">
                                  <a:latin typeface="Cambria Math" panose="02040503050406030204" pitchFamily="18" charset="0"/>
                                </a:rPr>
                                <m:t>𝑡𝑛</m:t>
                              </m:r>
                            </m:sup>
                          </m:sSubSup>
                          <m:r>
                            <a:rPr lang="en-ID" i="0">
                              <a:latin typeface="Cambria Math" panose="02040503050406030204" pitchFamily="18" charset="0"/>
                            </a:rPr>
                            <m:t>−2</m:t>
                          </m:r>
                          <m:sSubSup>
                            <m:sSubSupPr>
                              <m:ctrlPr>
                                <a:rPr lang="en-ID" i="1">
                                  <a:solidFill>
                                    <a:srgbClr val="836967"/>
                                  </a:solidFill>
                                  <a:latin typeface="Cambria Math" panose="02040503050406030204" pitchFamily="18" charset="0"/>
                                </a:rPr>
                              </m:ctrlPr>
                            </m:sSubSupPr>
                            <m:e>
                              <m:r>
                                <a:rPr lang="en-ID" i="1">
                                  <a:latin typeface="Cambria Math" panose="02040503050406030204" pitchFamily="18" charset="0"/>
                                </a:rPr>
                                <m:t>𝐶</m:t>
                              </m:r>
                            </m:e>
                            <m:sub>
                              <m:r>
                                <a:rPr lang="en-ID" i="0">
                                  <a:latin typeface="Cambria Math" panose="02040503050406030204" pitchFamily="18" charset="0"/>
                                </a:rPr>
                                <m:t>ⅈ,</m:t>
                              </m:r>
                              <m:r>
                                <a:rPr lang="en-ID" i="1">
                                  <a:latin typeface="Cambria Math" panose="02040503050406030204" pitchFamily="18" charset="0"/>
                                </a:rPr>
                                <m:t>𝑗</m:t>
                              </m:r>
                            </m:sub>
                            <m:sup>
                              <m:r>
                                <a:rPr lang="en-ID" i="1">
                                  <a:latin typeface="Cambria Math" panose="02040503050406030204" pitchFamily="18" charset="0"/>
                                </a:rPr>
                                <m:t>𝑡𝑛</m:t>
                              </m:r>
                            </m:sup>
                          </m:sSubSup>
                          <m:r>
                            <a:rPr lang="en-ID" i="0">
                              <a:latin typeface="Cambria Math" panose="02040503050406030204" pitchFamily="18" charset="0"/>
                            </a:rPr>
                            <m:t>+</m:t>
                          </m:r>
                          <m:sSubSup>
                            <m:sSubSupPr>
                              <m:ctrlPr>
                                <a:rPr lang="en-ID" i="1">
                                  <a:solidFill>
                                    <a:srgbClr val="836967"/>
                                  </a:solidFill>
                                  <a:latin typeface="Cambria Math" panose="02040503050406030204" pitchFamily="18" charset="0"/>
                                </a:rPr>
                              </m:ctrlPr>
                            </m:sSubSupPr>
                            <m:e>
                              <m:r>
                                <a:rPr lang="en-ID" i="1">
                                  <a:latin typeface="Cambria Math" panose="02040503050406030204" pitchFamily="18" charset="0"/>
                                </a:rPr>
                                <m:t>𝐶</m:t>
                              </m:r>
                            </m:e>
                            <m:sub>
                              <m:r>
                                <a:rPr lang="en-ID" i="0">
                                  <a:latin typeface="Cambria Math" panose="02040503050406030204" pitchFamily="18" charset="0"/>
                                </a:rPr>
                                <m:t>ⅈ−1,</m:t>
                              </m:r>
                              <m:r>
                                <a:rPr lang="en-ID" i="1">
                                  <a:latin typeface="Cambria Math" panose="02040503050406030204" pitchFamily="18" charset="0"/>
                                </a:rPr>
                                <m:t>𝑗</m:t>
                              </m:r>
                            </m:sub>
                            <m:sup>
                              <m:r>
                                <a:rPr lang="en-ID" i="1">
                                  <a:latin typeface="Cambria Math" panose="02040503050406030204" pitchFamily="18" charset="0"/>
                                </a:rPr>
                                <m:t>𝑡𝑛</m:t>
                              </m:r>
                            </m:sup>
                          </m:sSubSup>
                        </m:num>
                        <m:den>
                          <m:r>
                            <a:rPr lang="en-ID" i="0">
                              <a:latin typeface="Cambria Math" panose="02040503050406030204" pitchFamily="18" charset="0"/>
                            </a:rPr>
                            <m:t>ⅆ</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𝑥</m:t>
                              </m:r>
                            </m:e>
                            <m:sup>
                              <m:r>
                                <a:rPr lang="en-ID" i="0">
                                  <a:latin typeface="Cambria Math" panose="02040503050406030204" pitchFamily="18" charset="0"/>
                                </a:rPr>
                                <m:t>2</m:t>
                              </m:r>
                            </m:sup>
                          </m:sSup>
                        </m:den>
                      </m:f>
                    </m:oMath>
                  </m:oMathPara>
                </a14:m>
                <a:endParaRPr lang="en-ID"/>
              </a:p>
            </p:txBody>
          </p:sp>
        </mc:Choice>
        <mc:Fallback xmlns="">
          <p:sp>
            <p:nvSpPr>
              <p:cNvPr id="9" name="TextBox 8">
                <a:extLst>
                  <a:ext uri="{FF2B5EF4-FFF2-40B4-BE49-F238E27FC236}">
                    <a16:creationId xmlns:a16="http://schemas.microsoft.com/office/drawing/2014/main" id="{37C6F087-FF99-D4F3-A287-2E4EADB96089}"/>
                  </a:ext>
                </a:extLst>
              </p:cNvPr>
              <p:cNvSpPr txBox="1">
                <a:spLocks noRot="1" noChangeAspect="1" noMove="1" noResize="1" noEditPoints="1" noAdjustHandles="1" noChangeArrowheads="1" noChangeShapeType="1" noTextEdit="1"/>
              </p:cNvSpPr>
              <p:nvPr/>
            </p:nvSpPr>
            <p:spPr>
              <a:xfrm>
                <a:off x="-1247916" y="1618633"/>
                <a:ext cx="9143999" cy="67268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047EB7-CDAC-CD8C-1142-258E6E07C7EF}"/>
                  </a:ext>
                </a:extLst>
              </p:cNvPr>
              <p:cNvSpPr txBox="1"/>
              <p:nvPr/>
            </p:nvSpPr>
            <p:spPr>
              <a:xfrm>
                <a:off x="-1247917" y="2494454"/>
                <a:ext cx="9144000" cy="719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D" i="1" smtClean="0">
                              <a:solidFill>
                                <a:srgbClr val="836967"/>
                              </a:solidFill>
                              <a:latin typeface="Cambria Math" panose="02040503050406030204" pitchFamily="18" charset="0"/>
                            </a:rPr>
                          </m:ctrlPr>
                        </m:fPr>
                        <m:num>
                          <m:sSup>
                            <m:sSupPr>
                              <m:ctrlPr>
                                <a:rPr lang="en-ID" i="1">
                                  <a:solidFill>
                                    <a:srgbClr val="836967"/>
                                  </a:solidFill>
                                  <a:latin typeface="Cambria Math" panose="02040503050406030204" pitchFamily="18" charset="0"/>
                                </a:rPr>
                              </m:ctrlPr>
                            </m:sSupPr>
                            <m:e>
                              <m:r>
                                <a:rPr lang="en-ID">
                                  <a:latin typeface="Cambria Math" panose="02040503050406030204" pitchFamily="18" charset="0"/>
                                </a:rPr>
                                <m:t>𝜕</m:t>
                              </m:r>
                            </m:e>
                            <m:sup>
                              <m:r>
                                <a:rPr lang="en-ID" i="0">
                                  <a:latin typeface="Cambria Math" panose="02040503050406030204" pitchFamily="18" charset="0"/>
                                </a:rPr>
                                <m:t>2</m:t>
                              </m:r>
                            </m:sup>
                          </m:sSup>
                          <m:r>
                            <a:rPr lang="en-ID" i="1">
                              <a:latin typeface="Cambria Math" panose="02040503050406030204" pitchFamily="18" charset="0"/>
                            </a:rPr>
                            <m:t>𝐶</m:t>
                          </m:r>
                        </m:num>
                        <m:den>
                          <m:r>
                            <a:rPr lang="en-ID" i="0">
                              <a:latin typeface="Cambria Math" panose="02040503050406030204" pitchFamily="18" charset="0"/>
                            </a:rPr>
                            <m:t>𝜕</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𝑦</m:t>
                              </m:r>
                            </m:e>
                            <m:sup>
                              <m:r>
                                <a:rPr lang="en-ID" i="0">
                                  <a:latin typeface="Cambria Math" panose="02040503050406030204" pitchFamily="18" charset="0"/>
                                </a:rPr>
                                <m:t>2</m:t>
                              </m:r>
                            </m:sup>
                          </m:sSup>
                        </m:den>
                      </m:f>
                      <m:r>
                        <a:rPr lang="en-ID" i="0">
                          <a:latin typeface="Cambria Math" panose="02040503050406030204" pitchFamily="18" charset="0"/>
                        </a:rPr>
                        <m:t>=</m:t>
                      </m:r>
                      <m:f>
                        <m:fPr>
                          <m:ctrlPr>
                            <a:rPr lang="en-ID" i="1">
                              <a:solidFill>
                                <a:srgbClr val="836967"/>
                              </a:solidFill>
                              <a:latin typeface="Cambria Math" panose="02040503050406030204" pitchFamily="18" charset="0"/>
                            </a:rPr>
                          </m:ctrlPr>
                        </m:fPr>
                        <m:num>
                          <m:sSubSup>
                            <m:sSubSupPr>
                              <m:ctrlPr>
                                <a:rPr lang="en-ID" i="1">
                                  <a:solidFill>
                                    <a:srgbClr val="836967"/>
                                  </a:solidFill>
                                  <a:latin typeface="Cambria Math" panose="02040503050406030204" pitchFamily="18" charset="0"/>
                                </a:rPr>
                              </m:ctrlPr>
                            </m:sSubSupPr>
                            <m:e>
                              <m:r>
                                <a:rPr lang="en-ID" i="1">
                                  <a:latin typeface="Cambria Math" panose="02040503050406030204" pitchFamily="18" charset="0"/>
                                </a:rPr>
                                <m:t>𝐶</m:t>
                              </m:r>
                            </m:e>
                            <m:sub>
                              <m:r>
                                <a:rPr lang="en-ID" i="0">
                                  <a:latin typeface="Cambria Math" panose="02040503050406030204" pitchFamily="18" charset="0"/>
                                </a:rPr>
                                <m:t>ⅈ,</m:t>
                              </m:r>
                              <m:r>
                                <a:rPr lang="en-ID" i="1">
                                  <a:latin typeface="Cambria Math" panose="02040503050406030204" pitchFamily="18" charset="0"/>
                                </a:rPr>
                                <m:t>𝑗</m:t>
                              </m:r>
                              <m:r>
                                <a:rPr lang="en-ID" i="0">
                                  <a:latin typeface="Cambria Math" panose="02040503050406030204" pitchFamily="18" charset="0"/>
                                </a:rPr>
                                <m:t>+1</m:t>
                              </m:r>
                            </m:sub>
                            <m:sup>
                              <m:r>
                                <a:rPr lang="en-ID" i="1">
                                  <a:latin typeface="Cambria Math" panose="02040503050406030204" pitchFamily="18" charset="0"/>
                                </a:rPr>
                                <m:t>𝑡𝑛</m:t>
                              </m:r>
                            </m:sup>
                          </m:sSubSup>
                          <m:r>
                            <a:rPr lang="en-ID" i="0">
                              <a:latin typeface="Cambria Math" panose="02040503050406030204" pitchFamily="18" charset="0"/>
                            </a:rPr>
                            <m:t>−2</m:t>
                          </m:r>
                          <m:sSubSup>
                            <m:sSubSupPr>
                              <m:ctrlPr>
                                <a:rPr lang="en-ID" i="1">
                                  <a:solidFill>
                                    <a:srgbClr val="836967"/>
                                  </a:solidFill>
                                  <a:latin typeface="Cambria Math" panose="02040503050406030204" pitchFamily="18" charset="0"/>
                                </a:rPr>
                              </m:ctrlPr>
                            </m:sSubSupPr>
                            <m:e>
                              <m:r>
                                <a:rPr lang="en-ID" i="1">
                                  <a:latin typeface="Cambria Math" panose="02040503050406030204" pitchFamily="18" charset="0"/>
                                </a:rPr>
                                <m:t>𝐶</m:t>
                              </m:r>
                            </m:e>
                            <m:sub>
                              <m:r>
                                <a:rPr lang="en-ID" i="0">
                                  <a:latin typeface="Cambria Math" panose="02040503050406030204" pitchFamily="18" charset="0"/>
                                </a:rPr>
                                <m:t>ⅈ,</m:t>
                              </m:r>
                              <m:r>
                                <a:rPr lang="en-ID" i="1">
                                  <a:latin typeface="Cambria Math" panose="02040503050406030204" pitchFamily="18" charset="0"/>
                                </a:rPr>
                                <m:t>𝑗</m:t>
                              </m:r>
                            </m:sub>
                            <m:sup>
                              <m:r>
                                <a:rPr lang="en-ID" i="1">
                                  <a:latin typeface="Cambria Math" panose="02040503050406030204" pitchFamily="18" charset="0"/>
                                </a:rPr>
                                <m:t>𝑡𝑛</m:t>
                              </m:r>
                            </m:sup>
                          </m:sSubSup>
                          <m:r>
                            <a:rPr lang="en-ID" i="0">
                              <a:latin typeface="Cambria Math" panose="02040503050406030204" pitchFamily="18" charset="0"/>
                            </a:rPr>
                            <m:t>+</m:t>
                          </m:r>
                          <m:sSubSup>
                            <m:sSubSupPr>
                              <m:ctrlPr>
                                <a:rPr lang="en-ID" i="1">
                                  <a:solidFill>
                                    <a:srgbClr val="836967"/>
                                  </a:solidFill>
                                  <a:latin typeface="Cambria Math" panose="02040503050406030204" pitchFamily="18" charset="0"/>
                                </a:rPr>
                              </m:ctrlPr>
                            </m:sSubSupPr>
                            <m:e>
                              <m:r>
                                <a:rPr lang="en-ID" i="1">
                                  <a:latin typeface="Cambria Math" panose="02040503050406030204" pitchFamily="18" charset="0"/>
                                </a:rPr>
                                <m:t>𝐶</m:t>
                              </m:r>
                            </m:e>
                            <m:sub>
                              <m:r>
                                <a:rPr lang="en-ID" i="0">
                                  <a:latin typeface="Cambria Math" panose="02040503050406030204" pitchFamily="18" charset="0"/>
                                </a:rPr>
                                <m:t>ⅈ,</m:t>
                              </m:r>
                              <m:r>
                                <a:rPr lang="en-ID" i="1">
                                  <a:latin typeface="Cambria Math" panose="02040503050406030204" pitchFamily="18" charset="0"/>
                                </a:rPr>
                                <m:t>𝑗</m:t>
                              </m:r>
                              <m:r>
                                <a:rPr lang="en-ID" i="0">
                                  <a:latin typeface="Cambria Math" panose="02040503050406030204" pitchFamily="18" charset="0"/>
                                </a:rPr>
                                <m:t>−1</m:t>
                              </m:r>
                            </m:sub>
                            <m:sup>
                              <m:r>
                                <a:rPr lang="en-ID" i="1">
                                  <a:latin typeface="Cambria Math" panose="02040503050406030204" pitchFamily="18" charset="0"/>
                                </a:rPr>
                                <m:t>𝑡𝑛</m:t>
                              </m:r>
                            </m:sup>
                          </m:sSubSup>
                        </m:num>
                        <m:den>
                          <m:r>
                            <a:rPr lang="en-ID" i="0">
                              <a:latin typeface="Cambria Math" panose="02040503050406030204" pitchFamily="18" charset="0"/>
                            </a:rPr>
                            <m:t>ⅆ</m:t>
                          </m:r>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𝑦</m:t>
                              </m:r>
                            </m:e>
                            <m:sup>
                              <m:r>
                                <a:rPr lang="en-ID" i="0">
                                  <a:latin typeface="Cambria Math" panose="02040503050406030204" pitchFamily="18" charset="0"/>
                                </a:rPr>
                                <m:t>2</m:t>
                              </m:r>
                            </m:sup>
                          </m:sSup>
                        </m:den>
                      </m:f>
                    </m:oMath>
                  </m:oMathPara>
                </a14:m>
                <a:endParaRPr lang="en-ID"/>
              </a:p>
            </p:txBody>
          </p:sp>
        </mc:Choice>
        <mc:Fallback xmlns="">
          <p:sp>
            <p:nvSpPr>
              <p:cNvPr id="11" name="TextBox 10">
                <a:extLst>
                  <a:ext uri="{FF2B5EF4-FFF2-40B4-BE49-F238E27FC236}">
                    <a16:creationId xmlns:a16="http://schemas.microsoft.com/office/drawing/2014/main" id="{B8047EB7-CDAC-CD8C-1142-258E6E07C7EF}"/>
                  </a:ext>
                </a:extLst>
              </p:cNvPr>
              <p:cNvSpPr txBox="1">
                <a:spLocks noRot="1" noChangeAspect="1" noMove="1" noResize="1" noEditPoints="1" noAdjustHandles="1" noChangeArrowheads="1" noChangeShapeType="1" noTextEdit="1"/>
              </p:cNvSpPr>
              <p:nvPr/>
            </p:nvSpPr>
            <p:spPr>
              <a:xfrm>
                <a:off x="-1247917" y="2494454"/>
                <a:ext cx="9144000" cy="719941"/>
              </a:xfrm>
              <a:prstGeom prst="rect">
                <a:avLst/>
              </a:prstGeom>
              <a:blipFill>
                <a:blip r:embed="rId3"/>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11A17772-82BC-B4F2-1569-BF87F98F10AC}"/>
              </a:ext>
            </a:extLst>
          </p:cNvPr>
          <p:cNvPicPr>
            <a:picLocks noChangeAspect="1"/>
          </p:cNvPicPr>
          <p:nvPr/>
        </p:nvPicPr>
        <p:blipFill>
          <a:blip r:embed="rId4"/>
          <a:stretch>
            <a:fillRect/>
          </a:stretch>
        </p:blipFill>
        <p:spPr>
          <a:xfrm>
            <a:off x="1885949" y="4156684"/>
            <a:ext cx="5372100" cy="685800"/>
          </a:xfrm>
          <a:prstGeom prst="rect">
            <a:avLst/>
          </a:prstGeom>
        </p:spPr>
      </p:pic>
      <p:sp>
        <p:nvSpPr>
          <p:cNvPr id="18" name="TextBox 17">
            <a:extLst>
              <a:ext uri="{FF2B5EF4-FFF2-40B4-BE49-F238E27FC236}">
                <a16:creationId xmlns:a16="http://schemas.microsoft.com/office/drawing/2014/main" id="{3A0B6923-8B9D-8EE1-D249-4D13C7ED41C7}"/>
              </a:ext>
            </a:extLst>
          </p:cNvPr>
          <p:cNvSpPr txBox="1"/>
          <p:nvPr/>
        </p:nvSpPr>
        <p:spPr>
          <a:xfrm>
            <a:off x="339249" y="3419479"/>
            <a:ext cx="4681958" cy="369332"/>
          </a:xfrm>
          <a:prstGeom prst="rect">
            <a:avLst/>
          </a:prstGeom>
          <a:noFill/>
        </p:spPr>
        <p:txBody>
          <a:bodyPr wrap="square">
            <a:spAutoFit/>
          </a:bodyPr>
          <a:lstStyle/>
          <a:p>
            <a:r>
              <a:rPr lang="en-US" err="1">
                <a:solidFill>
                  <a:srgbClr val="000000"/>
                </a:solidFill>
                <a:effectLst/>
                <a:latin typeface="Lato" panose="020F0502020204030203" pitchFamily="34" charset="0"/>
                <a:ea typeface="Lato" panose="020F0502020204030203" pitchFamily="34" charset="0"/>
                <a:cs typeface="Lato" panose="020F0502020204030203" pitchFamily="34" charset="0"/>
              </a:rPr>
              <a:t>Chọn</a:t>
            </a:r>
            <a:r>
              <a:rPr lang="en-US">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i="1">
                <a:solidFill>
                  <a:srgbClr val="000000"/>
                </a:solidFill>
                <a:effectLst/>
                <a:latin typeface="Lato" panose="020F0502020204030203" pitchFamily="34" charset="0"/>
                <a:ea typeface="Lato" panose="020F0502020204030203" pitchFamily="34" charset="0"/>
                <a:cs typeface="Lato" panose="020F0502020204030203" pitchFamily="34" charset="0"/>
              </a:rPr>
              <a:t>d</a:t>
            </a:r>
            <a:r>
              <a:rPr lang="en-US">
                <a:solidFill>
                  <a:srgbClr val="000000"/>
                </a:solidFill>
                <a:effectLst/>
                <a:latin typeface="Lato" panose="020F0502020204030203" pitchFamily="34" charset="0"/>
                <a:ea typeface="Lato" panose="020F0502020204030203" pitchFamily="34" charset="0"/>
                <a:cs typeface="Lato" panose="020F0502020204030203" pitchFamily="34" charset="0"/>
              </a:rPr>
              <a:t>𝑥 = </a:t>
            </a:r>
            <a:r>
              <a:rPr lang="en-US" i="1">
                <a:solidFill>
                  <a:srgbClr val="000000"/>
                </a:solidFill>
                <a:effectLst/>
                <a:latin typeface="Lato" panose="020F0502020204030203" pitchFamily="34" charset="0"/>
                <a:ea typeface="Lato" panose="020F0502020204030203" pitchFamily="34" charset="0"/>
                <a:cs typeface="Lato" panose="020F0502020204030203" pitchFamily="34" charset="0"/>
              </a:rPr>
              <a:t>d</a:t>
            </a:r>
            <a:r>
              <a:rPr lang="en-US">
                <a:solidFill>
                  <a:srgbClr val="000000"/>
                </a:solidFill>
                <a:effectLst/>
                <a:latin typeface="Lato" panose="020F0502020204030203" pitchFamily="34" charset="0"/>
                <a:ea typeface="Lato" panose="020F0502020204030203" pitchFamily="34" charset="0"/>
                <a:cs typeface="Lato" panose="020F0502020204030203" pitchFamily="34" charset="0"/>
              </a:rPr>
              <a:t>𝑦, ta </a:t>
            </a:r>
            <a:r>
              <a:rPr lang="en-US" err="1">
                <a:solidFill>
                  <a:srgbClr val="000000"/>
                </a:solidFill>
                <a:effectLst/>
                <a:latin typeface="Lato" panose="020F0502020204030203" pitchFamily="34" charset="0"/>
                <a:ea typeface="Lato" panose="020F0502020204030203" pitchFamily="34" charset="0"/>
                <a:cs typeface="Lato" panose="020F0502020204030203" pitchFamily="34" charset="0"/>
              </a:rPr>
              <a:t>có</a:t>
            </a:r>
            <a:r>
              <a:rPr lang="en-US">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err="1">
                <a:solidFill>
                  <a:srgbClr val="000000"/>
                </a:solidFill>
                <a:effectLst/>
                <a:latin typeface="Lato" panose="020F0502020204030203" pitchFamily="34" charset="0"/>
                <a:ea typeface="Lato" panose="020F0502020204030203" pitchFamily="34" charset="0"/>
                <a:cs typeface="Lato" panose="020F0502020204030203" pitchFamily="34" charset="0"/>
              </a:rPr>
              <a:t>công</a:t>
            </a:r>
            <a:r>
              <a:rPr lang="en-US">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err="1">
                <a:solidFill>
                  <a:srgbClr val="000000"/>
                </a:solidFill>
                <a:effectLst/>
                <a:latin typeface="Lato" panose="020F0502020204030203" pitchFamily="34" charset="0"/>
                <a:ea typeface="Lato" panose="020F0502020204030203" pitchFamily="34" charset="0"/>
                <a:cs typeface="Lato" panose="020F0502020204030203" pitchFamily="34" charset="0"/>
              </a:rPr>
              <a:t>thức</a:t>
            </a:r>
            <a:r>
              <a:rPr lang="en-US">
                <a:solidFill>
                  <a:srgbClr val="000000"/>
                </a:solidFill>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0919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4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3" dur="4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blinds(horizontal)">
                                      <p:cBhvr>
                                        <p:cTn id="23" dur="25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checkerboard(across)">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arn(inVertical)">
                                      <p:cBhvr>
                                        <p:cTn id="33"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822068DF-51C3-6527-4891-B63C9DEABFBB}"/>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êu đề 2">
            <a:extLst>
              <a:ext uri="{FF2B5EF4-FFF2-40B4-BE49-F238E27FC236}">
                <a16:creationId xmlns:a16="http://schemas.microsoft.com/office/drawing/2014/main" id="{0C3C4A25-1D24-FECF-A448-665DAFE4CFE2}"/>
              </a:ext>
            </a:extLst>
          </p:cNvPr>
          <p:cNvSpPr>
            <a:spLocks noGrp="1"/>
          </p:cNvSpPr>
          <p:nvPr>
            <p:ph type="title"/>
          </p:nvPr>
        </p:nvSpPr>
        <p:spPr/>
        <p:txBody>
          <a:bodyPr lIns="91440" tIns="45720" rIns="91440" bIns="45720" anchor="t"/>
          <a:lstStyle/>
          <a:p>
            <a:pPr>
              <a:spcBef>
                <a:spcPts val="805"/>
              </a:spcBef>
              <a:tabLst>
                <a:tab pos="948055" algn="l"/>
              </a:tabLst>
            </a:pPr>
            <a:r>
              <a:rPr lang="en-US">
                <a:effectLst/>
                <a:latin typeface="lato"/>
                <a:ea typeface="lato"/>
                <a:cs typeface="lato"/>
              </a:rPr>
              <a:t>4.</a:t>
            </a:r>
            <a:r>
              <a:rPr lang="en-US">
                <a:latin typeface="lato"/>
                <a:ea typeface="lato"/>
                <a:cs typeface="lato"/>
              </a:rPr>
              <a:t> </a:t>
            </a:r>
            <a:r>
              <a:rPr lang="en-US">
                <a:effectLst/>
                <a:latin typeface="lato"/>
                <a:ea typeface="lato"/>
                <a:cs typeface="lato"/>
              </a:rPr>
              <a:t>Bài </a:t>
            </a:r>
            <a:r>
              <a:rPr lang="en-US" err="1">
                <a:effectLst/>
                <a:latin typeface="lato"/>
                <a:ea typeface="lato"/>
                <a:cs typeface="lato"/>
              </a:rPr>
              <a:t>toán</a:t>
            </a:r>
            <a:r>
              <a:rPr lang="en-US">
                <a:effectLst/>
                <a:latin typeface="lato"/>
                <a:ea typeface="lato"/>
                <a:cs typeface="lato"/>
              </a:rPr>
              <a:t> </a:t>
            </a:r>
            <a:r>
              <a:rPr lang="en-US" err="1">
                <a:effectLst/>
                <a:latin typeface="lato"/>
                <a:ea typeface="lato"/>
                <a:cs typeface="lato"/>
              </a:rPr>
              <a:t>th</a:t>
            </a:r>
            <a:r>
              <a:rPr lang="vi-VN">
                <a:effectLst/>
                <a:latin typeface="lato"/>
                <a:ea typeface="lato"/>
                <a:cs typeface="lato"/>
              </a:rPr>
              <a:t>ực tế</a:t>
            </a:r>
            <a:endParaRPr lang="en-VN">
              <a:effectLst/>
              <a:latin typeface="lato"/>
              <a:ea typeface="lato"/>
              <a:cs typeface="lato"/>
            </a:endParaRPr>
          </a:p>
        </p:txBody>
      </p:sp>
      <p:sp>
        <p:nvSpPr>
          <p:cNvPr id="19" name="TextBox 18">
            <a:extLst>
              <a:ext uri="{FF2B5EF4-FFF2-40B4-BE49-F238E27FC236}">
                <a16:creationId xmlns:a16="http://schemas.microsoft.com/office/drawing/2014/main" id="{45ECEE74-6A10-30CC-9017-7422C021B9CE}"/>
              </a:ext>
            </a:extLst>
          </p:cNvPr>
          <p:cNvSpPr txBox="1"/>
          <p:nvPr/>
        </p:nvSpPr>
        <p:spPr>
          <a:xfrm>
            <a:off x="-88189" y="1031835"/>
            <a:ext cx="8762035" cy="1733808"/>
          </a:xfrm>
          <a:prstGeom prst="rect">
            <a:avLst/>
          </a:prstGeom>
          <a:noFill/>
        </p:spPr>
        <p:txBody>
          <a:bodyPr wrap="square">
            <a:spAutoFit/>
          </a:bodyPr>
          <a:lstStyle/>
          <a:p>
            <a:pPr marL="457200" indent="-228600">
              <a:spcBef>
                <a:spcPts val="805"/>
              </a:spcBef>
              <a:tabLst>
                <a:tab pos="948055" algn="l"/>
              </a:tabLst>
            </a:pPr>
            <a:r>
              <a:rPr lang="en-US" sz="1800">
                <a:effectLst/>
                <a:latin typeface="lato"/>
                <a:ea typeface="lato"/>
                <a:cs typeface="lato"/>
              </a:rPr>
              <a:t>- </a:t>
            </a:r>
            <a:r>
              <a:rPr lang="vi-VN" sz="2000">
                <a:effectLst/>
                <a:latin typeface="lato"/>
                <a:ea typeface="lato"/>
                <a:cs typeface="lato"/>
              </a:rPr>
              <a:t>Trong thực tế, CPU của máy tính thường được thiết kế có dạng hình vuông và  được chế tạo từ các chất bán dẫn.</a:t>
            </a:r>
            <a:endParaRPr lang="en-US" sz="2000">
              <a:effectLst/>
              <a:latin typeface="lato"/>
              <a:ea typeface="lato"/>
              <a:cs typeface="lato"/>
            </a:endParaRPr>
          </a:p>
          <a:p>
            <a:pPr marL="457200" indent="-228600">
              <a:spcBef>
                <a:spcPts val="805"/>
              </a:spcBef>
              <a:tabLst>
                <a:tab pos="948055" algn="l"/>
              </a:tabLst>
            </a:pPr>
            <a:r>
              <a:rPr lang="en-US" sz="2000">
                <a:effectLst/>
                <a:latin typeface="lato"/>
                <a:ea typeface="lato"/>
                <a:cs typeface="lato"/>
              </a:rPr>
              <a:t>- </a:t>
            </a:r>
            <a:r>
              <a:rPr lang="vi-VN" sz="2000">
                <a:latin typeface="Lato" panose="020F0502020204030203" pitchFamily="34" charset="0"/>
                <a:ea typeface="Lato" panose="020F0502020204030203" pitchFamily="34" charset="0"/>
                <a:cs typeface="Lato" panose="020F0502020204030203" pitchFamily="34" charset="0"/>
              </a:rPr>
              <a:t>CPU khi hoạt động sẽ sinh ra nhiệt do quá trình xử lý các lệnh. Việc truyền nhiệt của CPU là quá trình quan trọng để giữ cho CPU hoạt động ổn định và tránh quá nhiệt.</a:t>
            </a:r>
            <a:r>
              <a:rPr lang="en-VN" sz="2000">
                <a:latin typeface="Lato" panose="020F0502020204030203" pitchFamily="34" charset="0"/>
                <a:ea typeface="Lato" panose="020F0502020204030203" pitchFamily="34" charset="0"/>
                <a:cs typeface="Lato" panose="020F0502020204030203" pitchFamily="34" charset="0"/>
              </a:rPr>
              <a:t> </a:t>
            </a:r>
            <a:endParaRPr lang="vi-VN" sz="2000">
              <a:effectLst/>
              <a:latin typeface="Lato" panose="020F0502020204030203" pitchFamily="34" charset="0"/>
              <a:ea typeface="Lato" panose="020F0502020204030203" pitchFamily="34" charset="0"/>
              <a:cs typeface="Lato" panose="020F0502020204030203" pitchFamily="34" charset="0"/>
            </a:endParaRPr>
          </a:p>
        </p:txBody>
      </p:sp>
      <p:pic>
        <p:nvPicPr>
          <p:cNvPr id="21" name="Picture 20">
            <a:extLst>
              <a:ext uri="{FF2B5EF4-FFF2-40B4-BE49-F238E27FC236}">
                <a16:creationId xmlns:a16="http://schemas.microsoft.com/office/drawing/2014/main" id="{7AFDEC24-5065-0023-9D2F-A9B1C7AA286C}"/>
              </a:ext>
            </a:extLst>
          </p:cNvPr>
          <p:cNvPicPr>
            <a:picLocks noChangeAspect="1"/>
          </p:cNvPicPr>
          <p:nvPr/>
        </p:nvPicPr>
        <p:blipFill>
          <a:blip r:embed="rId2"/>
          <a:stretch>
            <a:fillRect/>
          </a:stretch>
        </p:blipFill>
        <p:spPr>
          <a:xfrm>
            <a:off x="1112226" y="3113859"/>
            <a:ext cx="2868725" cy="2848584"/>
          </a:xfrm>
          <a:prstGeom prst="rect">
            <a:avLst/>
          </a:prstGeom>
        </p:spPr>
      </p:pic>
      <p:pic>
        <p:nvPicPr>
          <p:cNvPr id="5" name="Hình ảnh 4" descr="Không có mô tả.">
            <a:extLst>
              <a:ext uri="{FF2B5EF4-FFF2-40B4-BE49-F238E27FC236}">
                <a16:creationId xmlns:a16="http://schemas.microsoft.com/office/drawing/2014/main" id="{9C07568C-4345-F4D5-1829-601AC9787513}"/>
              </a:ext>
            </a:extLst>
          </p:cNvPr>
          <p:cNvPicPr>
            <a:picLocks noChangeAspect="1"/>
          </p:cNvPicPr>
          <p:nvPr/>
        </p:nvPicPr>
        <p:blipFill>
          <a:blip r:embed="rId3"/>
          <a:stretch>
            <a:fillRect/>
          </a:stretch>
        </p:blipFill>
        <p:spPr>
          <a:xfrm>
            <a:off x="5026291" y="3114200"/>
            <a:ext cx="2872869" cy="2848587"/>
          </a:xfrm>
          <a:prstGeom prst="rect">
            <a:avLst/>
          </a:prstGeom>
        </p:spPr>
      </p:pic>
    </p:spTree>
    <p:extLst>
      <p:ext uri="{BB962C8B-B14F-4D97-AF65-F5344CB8AC3E}">
        <p14:creationId xmlns:p14="http://schemas.microsoft.com/office/powerpoint/2010/main" val="724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strips(down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19312D6F-FB6D-DEE8-5A11-180473C6C76B}"/>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êu đề 2">
            <a:extLst>
              <a:ext uri="{FF2B5EF4-FFF2-40B4-BE49-F238E27FC236}">
                <a16:creationId xmlns:a16="http://schemas.microsoft.com/office/drawing/2014/main" id="{4CE362F9-C966-9B09-B6DB-1454E2C58D96}"/>
              </a:ext>
            </a:extLst>
          </p:cNvPr>
          <p:cNvSpPr>
            <a:spLocks noGrp="1"/>
          </p:cNvSpPr>
          <p:nvPr>
            <p:ph type="title"/>
          </p:nvPr>
        </p:nvSpPr>
        <p:spPr/>
        <p:txBody>
          <a:bodyPr lIns="91440" tIns="45720" rIns="91440" bIns="45720" anchor="t"/>
          <a:lstStyle/>
          <a:p>
            <a:r>
              <a:rPr lang="vi-VN">
                <a:latin typeface="lato"/>
                <a:ea typeface="lato"/>
                <a:cs typeface="lato"/>
              </a:rPr>
              <a:t>5. Mô tả thuật toán</a:t>
            </a:r>
          </a:p>
        </p:txBody>
      </p:sp>
      <p:sp>
        <p:nvSpPr>
          <p:cNvPr id="4" name="Chỗ dành sẵn cho Văn bản 3">
            <a:extLst>
              <a:ext uri="{FF2B5EF4-FFF2-40B4-BE49-F238E27FC236}">
                <a16:creationId xmlns:a16="http://schemas.microsoft.com/office/drawing/2014/main" id="{E4833014-21BB-3D50-7AA8-F3A7C76B25AB}"/>
              </a:ext>
            </a:extLst>
          </p:cNvPr>
          <p:cNvSpPr>
            <a:spLocks noGrp="1"/>
          </p:cNvSpPr>
          <p:nvPr>
            <p:ph type="body" sz="quarter" idx="13"/>
          </p:nvPr>
        </p:nvSpPr>
        <p:spPr/>
        <p:txBody>
          <a:bodyPr lIns="91440" tIns="45720" rIns="91440" bIns="45720" anchor="t"/>
          <a:lstStyle/>
          <a:p>
            <a:pPr>
              <a:buNone/>
            </a:pPr>
            <a:r>
              <a:rPr lang="vi" sz="1800" b="1" i="1">
                <a:latin typeface="lato"/>
                <a:ea typeface="lato"/>
                <a:cs typeface="lato"/>
              </a:rPr>
              <a:t>Bước 1: </a:t>
            </a:r>
            <a:r>
              <a:rPr lang="vi" sz="1800">
                <a:latin typeface="lato"/>
                <a:ea typeface="lato"/>
                <a:cs typeface="lato"/>
              </a:rPr>
              <a:t>Khởi tạo các giá trị cho chương trình</a:t>
            </a:r>
            <a:endParaRPr lang="vi-VN" sz="1800">
              <a:latin typeface="lato"/>
              <a:ea typeface="lato"/>
              <a:cs typeface="lato"/>
            </a:endParaRPr>
          </a:p>
          <a:p>
            <a:pPr marL="0" indent="0">
              <a:buNone/>
            </a:pPr>
            <a:endParaRPr lang="vi-VN">
              <a:latin typeface="lato"/>
              <a:ea typeface="lato"/>
              <a:cs typeface="lato"/>
            </a:endParaRPr>
          </a:p>
        </p:txBody>
      </p:sp>
      <p:pic>
        <p:nvPicPr>
          <p:cNvPr id="6" name="Hình ảnh 5" descr="Ảnh có chứa văn bản, ảnh chụp màn hình, Phông chữ&#10;&#10;Mô tả được tự động tạo">
            <a:extLst>
              <a:ext uri="{FF2B5EF4-FFF2-40B4-BE49-F238E27FC236}">
                <a16:creationId xmlns:a16="http://schemas.microsoft.com/office/drawing/2014/main" id="{9B30A961-DB91-8D49-D2C1-1BA12542DBC8}"/>
              </a:ext>
            </a:extLst>
          </p:cNvPr>
          <p:cNvPicPr>
            <a:picLocks noChangeAspect="1"/>
          </p:cNvPicPr>
          <p:nvPr/>
        </p:nvPicPr>
        <p:blipFill>
          <a:blip r:embed="rId2"/>
          <a:stretch>
            <a:fillRect/>
          </a:stretch>
        </p:blipFill>
        <p:spPr>
          <a:xfrm>
            <a:off x="232104" y="1485208"/>
            <a:ext cx="7028233" cy="4411249"/>
          </a:xfrm>
          <a:prstGeom prst="rect">
            <a:avLst/>
          </a:prstGeom>
        </p:spPr>
      </p:pic>
    </p:spTree>
    <p:extLst>
      <p:ext uri="{BB962C8B-B14F-4D97-AF65-F5344CB8AC3E}">
        <p14:creationId xmlns:p14="http://schemas.microsoft.com/office/powerpoint/2010/main" val="237126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heckerboard(across)">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D30C9036-DB41-FC25-20F7-AD1E2B1E1777}"/>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êu đề 2">
            <a:extLst>
              <a:ext uri="{FF2B5EF4-FFF2-40B4-BE49-F238E27FC236}">
                <a16:creationId xmlns:a16="http://schemas.microsoft.com/office/drawing/2014/main" id="{C8562B38-482F-B875-467B-D4EF53098A32}"/>
              </a:ext>
            </a:extLst>
          </p:cNvPr>
          <p:cNvSpPr>
            <a:spLocks noGrp="1"/>
          </p:cNvSpPr>
          <p:nvPr>
            <p:ph type="title"/>
          </p:nvPr>
        </p:nvSpPr>
        <p:spPr/>
        <p:txBody>
          <a:bodyPr lIns="91440" tIns="45720" rIns="91440" bIns="45720" anchor="t"/>
          <a:lstStyle/>
          <a:p>
            <a:r>
              <a:rPr lang="vi-VN">
                <a:latin typeface="lato"/>
                <a:ea typeface="lato"/>
                <a:cs typeface="lato"/>
              </a:rPr>
              <a:t>5. Mô tả thuật toán</a:t>
            </a:r>
          </a:p>
        </p:txBody>
      </p:sp>
      <p:sp>
        <p:nvSpPr>
          <p:cNvPr id="8" name="TextBox 7">
            <a:extLst>
              <a:ext uri="{FF2B5EF4-FFF2-40B4-BE49-F238E27FC236}">
                <a16:creationId xmlns:a16="http://schemas.microsoft.com/office/drawing/2014/main" id="{5629459C-1428-414B-545B-ACAB0AB1FAB4}"/>
              </a:ext>
            </a:extLst>
          </p:cNvPr>
          <p:cNvSpPr txBox="1"/>
          <p:nvPr/>
        </p:nvSpPr>
        <p:spPr>
          <a:xfrm>
            <a:off x="86811" y="966062"/>
            <a:ext cx="4572000" cy="369332"/>
          </a:xfrm>
          <a:prstGeom prst="rect">
            <a:avLst/>
          </a:prstGeom>
          <a:noFill/>
        </p:spPr>
        <p:txBody>
          <a:bodyPr wrap="square">
            <a:spAutoFit/>
          </a:bodyPr>
          <a:lstStyle/>
          <a:p>
            <a:pPr marL="457200" indent="-228600">
              <a:spcBef>
                <a:spcPts val="805"/>
              </a:spcBef>
              <a:tabLst>
                <a:tab pos="948055" algn="l"/>
              </a:tabLst>
            </a:pPr>
            <a:r>
              <a:rPr lang="vi-VN" sz="1800" b="1" i="1">
                <a:effectLst/>
                <a:latin typeface="lato"/>
                <a:ea typeface="lato"/>
                <a:cs typeface="lato"/>
              </a:rPr>
              <a:t>Bước 2: </a:t>
            </a:r>
            <a:r>
              <a:rPr lang="vi-VN" sz="1800">
                <a:effectLst/>
                <a:latin typeface="lato"/>
                <a:ea typeface="lato"/>
                <a:cs typeface="lato"/>
              </a:rPr>
              <a:t>Rời rạc hóa theo không gian</a:t>
            </a:r>
            <a:endParaRPr lang="en-VN" sz="1400">
              <a:effectLst/>
              <a:latin typeface="lato"/>
              <a:ea typeface="lato"/>
              <a:cs typeface="lato"/>
            </a:endParaRPr>
          </a:p>
        </p:txBody>
      </p:sp>
      <p:pic>
        <p:nvPicPr>
          <p:cNvPr id="11" name="Picture 10">
            <a:extLst>
              <a:ext uri="{FF2B5EF4-FFF2-40B4-BE49-F238E27FC236}">
                <a16:creationId xmlns:a16="http://schemas.microsoft.com/office/drawing/2014/main" id="{B45BBFEF-7640-EA0F-626B-ABAD1BF1F65B}"/>
              </a:ext>
            </a:extLst>
          </p:cNvPr>
          <p:cNvPicPr>
            <a:picLocks noChangeAspect="1"/>
          </p:cNvPicPr>
          <p:nvPr/>
        </p:nvPicPr>
        <p:blipFill>
          <a:blip r:embed="rId2"/>
          <a:stretch>
            <a:fillRect/>
          </a:stretch>
        </p:blipFill>
        <p:spPr>
          <a:xfrm>
            <a:off x="776551" y="1435439"/>
            <a:ext cx="4077422" cy="4790471"/>
          </a:xfrm>
          <a:prstGeom prst="rect">
            <a:avLst/>
          </a:prstGeom>
        </p:spPr>
      </p:pic>
    </p:spTree>
    <p:extLst>
      <p:ext uri="{BB962C8B-B14F-4D97-AF65-F5344CB8AC3E}">
        <p14:creationId xmlns:p14="http://schemas.microsoft.com/office/powerpoint/2010/main" val="377371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D30C9036-DB41-FC25-20F7-AD1E2B1E1777}"/>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êu đề 2">
            <a:extLst>
              <a:ext uri="{FF2B5EF4-FFF2-40B4-BE49-F238E27FC236}">
                <a16:creationId xmlns:a16="http://schemas.microsoft.com/office/drawing/2014/main" id="{C8562B38-482F-B875-467B-D4EF53098A32}"/>
              </a:ext>
            </a:extLst>
          </p:cNvPr>
          <p:cNvSpPr>
            <a:spLocks noGrp="1"/>
          </p:cNvSpPr>
          <p:nvPr>
            <p:ph type="title"/>
          </p:nvPr>
        </p:nvSpPr>
        <p:spPr/>
        <p:txBody>
          <a:bodyPr lIns="91440" tIns="45720" rIns="91440" bIns="45720" anchor="t"/>
          <a:lstStyle/>
          <a:p>
            <a:r>
              <a:rPr lang="vi-VN">
                <a:latin typeface="lato"/>
                <a:ea typeface="lato"/>
                <a:cs typeface="lato"/>
              </a:rPr>
              <a:t>5. Mô tả thuật toán</a:t>
            </a:r>
          </a:p>
        </p:txBody>
      </p:sp>
      <p:sp>
        <p:nvSpPr>
          <p:cNvPr id="8" name="TextBox 7">
            <a:extLst>
              <a:ext uri="{FF2B5EF4-FFF2-40B4-BE49-F238E27FC236}">
                <a16:creationId xmlns:a16="http://schemas.microsoft.com/office/drawing/2014/main" id="{8CA5D233-2527-1663-5AAF-4B8392FFC004}"/>
              </a:ext>
            </a:extLst>
          </p:cNvPr>
          <p:cNvSpPr txBox="1"/>
          <p:nvPr/>
        </p:nvSpPr>
        <p:spPr>
          <a:xfrm>
            <a:off x="0" y="960020"/>
            <a:ext cx="4572000" cy="369332"/>
          </a:xfrm>
          <a:prstGeom prst="rect">
            <a:avLst/>
          </a:prstGeom>
          <a:noFill/>
        </p:spPr>
        <p:txBody>
          <a:bodyPr wrap="square">
            <a:spAutoFit/>
          </a:bodyPr>
          <a:lstStyle/>
          <a:p>
            <a:pPr marL="457200" indent="-228600">
              <a:spcBef>
                <a:spcPts val="805"/>
              </a:spcBef>
              <a:tabLst>
                <a:tab pos="948055" algn="l"/>
              </a:tabLst>
            </a:pPr>
            <a:r>
              <a:rPr lang="vi-VN" sz="1800" b="1" i="1">
                <a:effectLst/>
                <a:latin typeface="lato"/>
                <a:ea typeface="lato"/>
                <a:cs typeface="lato"/>
              </a:rPr>
              <a:t>Bước 3</a:t>
            </a:r>
            <a:r>
              <a:rPr lang="vi-VN" sz="1800">
                <a:effectLst/>
                <a:latin typeface="lato"/>
                <a:ea typeface="lato"/>
                <a:cs typeface="lato"/>
              </a:rPr>
              <a:t>: Tích hợp theo thời gian</a:t>
            </a:r>
            <a:endParaRPr lang="en-VN" sz="1400">
              <a:effectLst/>
              <a:latin typeface="lato"/>
              <a:ea typeface="lato"/>
              <a:cs typeface="lato"/>
            </a:endParaRPr>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4955CF39-455E-ECF3-66C9-3929986D6D6E}"/>
              </a:ext>
            </a:extLst>
          </p:cNvPr>
          <p:cNvPicPr>
            <a:picLocks noChangeAspect="1"/>
          </p:cNvPicPr>
          <p:nvPr/>
        </p:nvPicPr>
        <p:blipFill>
          <a:blip r:embed="rId2"/>
          <a:stretch>
            <a:fillRect/>
          </a:stretch>
        </p:blipFill>
        <p:spPr>
          <a:xfrm>
            <a:off x="689433" y="1520411"/>
            <a:ext cx="5804155" cy="4467225"/>
          </a:xfrm>
          <a:prstGeom prst="rect">
            <a:avLst/>
          </a:prstGeom>
        </p:spPr>
      </p:pic>
    </p:spTree>
    <p:extLst>
      <p:ext uri="{BB962C8B-B14F-4D97-AF65-F5344CB8AC3E}">
        <p14:creationId xmlns:p14="http://schemas.microsoft.com/office/powerpoint/2010/main" val="176487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822068DF-51C3-6527-4891-B63C9DEABFBB}"/>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êu đề 2">
            <a:extLst>
              <a:ext uri="{FF2B5EF4-FFF2-40B4-BE49-F238E27FC236}">
                <a16:creationId xmlns:a16="http://schemas.microsoft.com/office/drawing/2014/main" id="{0C3C4A25-1D24-FECF-A448-665DAFE4CFE2}"/>
              </a:ext>
            </a:extLst>
          </p:cNvPr>
          <p:cNvSpPr>
            <a:spLocks noGrp="1"/>
          </p:cNvSpPr>
          <p:nvPr>
            <p:ph type="title"/>
          </p:nvPr>
        </p:nvSpPr>
        <p:spPr/>
        <p:txBody>
          <a:bodyPr lIns="91440" tIns="45720" rIns="91440" bIns="45720" anchor="t"/>
          <a:lstStyle/>
          <a:p>
            <a:pPr lvl="0">
              <a:spcBef>
                <a:spcPts val="805"/>
              </a:spcBef>
              <a:tabLst>
                <a:tab pos="948055" algn="l"/>
              </a:tabLst>
            </a:pPr>
            <a:r>
              <a:rPr lang="en-US">
                <a:latin typeface="lato"/>
                <a:ea typeface="lato"/>
                <a:cs typeface="lato"/>
              </a:rPr>
              <a:t>6. Demo </a:t>
            </a:r>
            <a:r>
              <a:rPr lang="en-US" err="1">
                <a:latin typeface="lato"/>
                <a:ea typeface="lato"/>
                <a:cs typeface="lato"/>
              </a:rPr>
              <a:t>kết</a:t>
            </a:r>
            <a:r>
              <a:rPr lang="en-US">
                <a:latin typeface="lato"/>
                <a:ea typeface="lato"/>
                <a:cs typeface="lato"/>
              </a:rPr>
              <a:t> </a:t>
            </a:r>
            <a:r>
              <a:rPr lang="en-US" err="1">
                <a:latin typeface="lato"/>
                <a:ea typeface="lato"/>
                <a:cs typeface="lato"/>
              </a:rPr>
              <a:t>quả</a:t>
            </a:r>
            <a:endParaRPr lang="en-VN">
              <a:effectLst/>
              <a:latin typeface="lato"/>
              <a:ea typeface="lato"/>
              <a:cs typeface="lato"/>
            </a:endParaRPr>
          </a:p>
        </p:txBody>
      </p:sp>
      <p:pic>
        <p:nvPicPr>
          <p:cNvPr id="4" name="TTKH">
            <a:hlinkClick r:id="" action="ppaction://media"/>
            <a:extLst>
              <a:ext uri="{FF2B5EF4-FFF2-40B4-BE49-F238E27FC236}">
                <a16:creationId xmlns:a16="http://schemas.microsoft.com/office/drawing/2014/main" id="{FBF139DD-D87E-04F7-1ACB-A6F37C48A4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537" r="16537"/>
          <a:stretch/>
        </p:blipFill>
        <p:spPr>
          <a:xfrm>
            <a:off x="822120" y="915972"/>
            <a:ext cx="7499759" cy="5390727"/>
          </a:xfrm>
          <a:prstGeom prst="rect">
            <a:avLst/>
          </a:prstGeom>
        </p:spPr>
      </p:pic>
    </p:spTree>
    <p:extLst>
      <p:ext uri="{BB962C8B-B14F-4D97-AF65-F5344CB8AC3E}">
        <p14:creationId xmlns:p14="http://schemas.microsoft.com/office/powerpoint/2010/main" val="290487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882A6528-57B1-C5BB-56F5-268ED025D1AC}"/>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êu đề 2">
            <a:extLst>
              <a:ext uri="{FF2B5EF4-FFF2-40B4-BE49-F238E27FC236}">
                <a16:creationId xmlns:a16="http://schemas.microsoft.com/office/drawing/2014/main" id="{F410FD34-57DF-8CD7-8904-040FB00CEBB2}"/>
              </a:ext>
            </a:extLst>
          </p:cNvPr>
          <p:cNvSpPr>
            <a:spLocks noGrp="1"/>
          </p:cNvSpPr>
          <p:nvPr>
            <p:ph type="title"/>
          </p:nvPr>
        </p:nvSpPr>
        <p:spPr/>
        <p:txBody>
          <a:bodyPr lIns="91440" tIns="45720" rIns="91440" bIns="45720" anchor="t"/>
          <a:lstStyle/>
          <a:p>
            <a:r>
              <a:rPr lang="vi-VN">
                <a:latin typeface="Lato"/>
                <a:ea typeface="Lato"/>
                <a:cs typeface="Lato"/>
              </a:rPr>
              <a:t>7.Kết luận</a:t>
            </a:r>
            <a:endParaRPr lang="vi-VN"/>
          </a:p>
        </p:txBody>
      </p:sp>
      <p:sp>
        <p:nvSpPr>
          <p:cNvPr id="4" name="Chỗ dành sẵn cho Văn bản 3">
            <a:extLst>
              <a:ext uri="{FF2B5EF4-FFF2-40B4-BE49-F238E27FC236}">
                <a16:creationId xmlns:a16="http://schemas.microsoft.com/office/drawing/2014/main" id="{F627DC4C-8DB6-1D48-C971-D8E0D73AAA49}"/>
              </a:ext>
            </a:extLst>
          </p:cNvPr>
          <p:cNvSpPr>
            <a:spLocks noGrp="1"/>
          </p:cNvSpPr>
          <p:nvPr>
            <p:ph type="body" sz="quarter" idx="13"/>
          </p:nvPr>
        </p:nvSpPr>
        <p:spPr>
          <a:xfrm>
            <a:off x="235075" y="989190"/>
            <a:ext cx="4016681" cy="451739"/>
          </a:xfrm>
        </p:spPr>
        <p:txBody>
          <a:bodyPr lIns="91440" tIns="45720" rIns="91440" bIns="45720" anchor="t"/>
          <a:lstStyle/>
          <a:p>
            <a:pPr marL="0" indent="0">
              <a:buNone/>
            </a:pPr>
            <a:r>
              <a:rPr lang="vi-VN" sz="2000">
                <a:latin typeface="Lato"/>
                <a:ea typeface="Lato"/>
                <a:cs typeface="Lato"/>
              </a:rPr>
              <a:t>1. Mô hình hóa phân bố nhiệt độ  </a:t>
            </a:r>
            <a:endParaRPr lang="vi-VN" sz="2000"/>
          </a:p>
        </p:txBody>
      </p:sp>
      <p:pic>
        <p:nvPicPr>
          <p:cNvPr id="5" name="Hình ảnh 4" descr="Ảnh có chứa đồ điện tử, Kỹ thuật điện, mạch điện, Linh kiện điện&#10;&#10;Mô tả được tự động tạo">
            <a:extLst>
              <a:ext uri="{FF2B5EF4-FFF2-40B4-BE49-F238E27FC236}">
                <a16:creationId xmlns:a16="http://schemas.microsoft.com/office/drawing/2014/main" id="{DE9C2E35-CFA6-CA7F-1B5B-C6A6C95BC52E}"/>
              </a:ext>
            </a:extLst>
          </p:cNvPr>
          <p:cNvPicPr>
            <a:picLocks noChangeAspect="1"/>
          </p:cNvPicPr>
          <p:nvPr/>
        </p:nvPicPr>
        <p:blipFill>
          <a:blip r:embed="rId2"/>
          <a:stretch>
            <a:fillRect/>
          </a:stretch>
        </p:blipFill>
        <p:spPr>
          <a:xfrm>
            <a:off x="857431" y="3333858"/>
            <a:ext cx="3327287" cy="2615788"/>
          </a:xfrm>
          <a:prstGeom prst="rect">
            <a:avLst/>
          </a:prstGeom>
        </p:spPr>
      </p:pic>
      <p:pic>
        <p:nvPicPr>
          <p:cNvPr id="6" name="Hình ảnh 5" descr="Ảnh có chứa quạt, Quạt cơ, Tản nhiệt máy tính, quạt điện&#10;&#10;Mô tả được tự động tạo">
            <a:extLst>
              <a:ext uri="{FF2B5EF4-FFF2-40B4-BE49-F238E27FC236}">
                <a16:creationId xmlns:a16="http://schemas.microsoft.com/office/drawing/2014/main" id="{05429864-5F4E-BE1A-16C1-8D63537E90D8}"/>
              </a:ext>
            </a:extLst>
          </p:cNvPr>
          <p:cNvPicPr>
            <a:picLocks noChangeAspect="1"/>
          </p:cNvPicPr>
          <p:nvPr/>
        </p:nvPicPr>
        <p:blipFill>
          <a:blip r:embed="rId3"/>
          <a:stretch>
            <a:fillRect/>
          </a:stretch>
        </p:blipFill>
        <p:spPr>
          <a:xfrm>
            <a:off x="5095742" y="2917075"/>
            <a:ext cx="2984891" cy="2994962"/>
          </a:xfrm>
          <a:prstGeom prst="rect">
            <a:avLst/>
          </a:prstGeom>
        </p:spPr>
      </p:pic>
      <p:sp>
        <p:nvSpPr>
          <p:cNvPr id="8" name="TextBox 7">
            <a:extLst>
              <a:ext uri="{FF2B5EF4-FFF2-40B4-BE49-F238E27FC236}">
                <a16:creationId xmlns:a16="http://schemas.microsoft.com/office/drawing/2014/main" id="{81233C14-A23B-7C54-57B4-41907D4F4E9E}"/>
              </a:ext>
            </a:extLst>
          </p:cNvPr>
          <p:cNvSpPr txBox="1"/>
          <p:nvPr/>
        </p:nvSpPr>
        <p:spPr>
          <a:xfrm>
            <a:off x="235075" y="1732050"/>
            <a:ext cx="5112429" cy="400110"/>
          </a:xfrm>
          <a:prstGeom prst="rect">
            <a:avLst/>
          </a:prstGeom>
          <a:noFill/>
        </p:spPr>
        <p:txBody>
          <a:bodyPr wrap="square">
            <a:spAutoFit/>
          </a:bodyPr>
          <a:lstStyle/>
          <a:p>
            <a:pPr marL="0" indent="0">
              <a:buNone/>
            </a:pPr>
            <a:r>
              <a:rPr lang="vi-VN" sz="2000">
                <a:latin typeface="Lato"/>
                <a:ea typeface="Lato"/>
                <a:cs typeface="Lato"/>
              </a:rPr>
              <a:t>3. Kiểm tra và đánh giá hiệu năng tản nhiệt </a:t>
            </a:r>
          </a:p>
        </p:txBody>
      </p:sp>
      <p:sp>
        <p:nvSpPr>
          <p:cNvPr id="10" name="TextBox 9">
            <a:extLst>
              <a:ext uri="{FF2B5EF4-FFF2-40B4-BE49-F238E27FC236}">
                <a16:creationId xmlns:a16="http://schemas.microsoft.com/office/drawing/2014/main" id="{C7DC81EF-11B6-8470-0260-31333586EE8D}"/>
              </a:ext>
            </a:extLst>
          </p:cNvPr>
          <p:cNvSpPr txBox="1"/>
          <p:nvPr/>
        </p:nvSpPr>
        <p:spPr>
          <a:xfrm>
            <a:off x="235075" y="1331940"/>
            <a:ext cx="4572000" cy="400110"/>
          </a:xfrm>
          <a:prstGeom prst="rect">
            <a:avLst/>
          </a:prstGeom>
          <a:noFill/>
        </p:spPr>
        <p:txBody>
          <a:bodyPr wrap="square">
            <a:spAutoFit/>
          </a:bodyPr>
          <a:lstStyle/>
          <a:p>
            <a:pPr marL="0" indent="0">
              <a:buNone/>
            </a:pPr>
            <a:r>
              <a:rPr lang="vi-VN" sz="2000">
                <a:latin typeface="Lato"/>
                <a:ea typeface="Lato"/>
                <a:cs typeface="Lato"/>
              </a:rPr>
              <a:t>2. Thiết kế hệ thống làm mát </a:t>
            </a:r>
            <a:endParaRPr lang="vi-VN" sz="2000"/>
          </a:p>
        </p:txBody>
      </p:sp>
      <p:sp>
        <p:nvSpPr>
          <p:cNvPr id="12" name="TextBox 11">
            <a:extLst>
              <a:ext uri="{FF2B5EF4-FFF2-40B4-BE49-F238E27FC236}">
                <a16:creationId xmlns:a16="http://schemas.microsoft.com/office/drawing/2014/main" id="{CBEFA829-93AF-A37D-9B47-08E97A3B8FD8}"/>
              </a:ext>
            </a:extLst>
          </p:cNvPr>
          <p:cNvSpPr txBox="1"/>
          <p:nvPr/>
        </p:nvSpPr>
        <p:spPr>
          <a:xfrm>
            <a:off x="150805" y="2133528"/>
            <a:ext cx="3544276" cy="400110"/>
          </a:xfrm>
          <a:prstGeom prst="rect">
            <a:avLst/>
          </a:prstGeom>
          <a:noFill/>
        </p:spPr>
        <p:txBody>
          <a:bodyPr wrap="square">
            <a:spAutoFit/>
          </a:bodyPr>
          <a:lstStyle/>
          <a:p>
            <a:pPr marL="0" indent="0">
              <a:buNone/>
            </a:pPr>
            <a:r>
              <a:rPr lang="vi-VN" sz="2000">
                <a:latin typeface="Lato"/>
                <a:ea typeface="Lato"/>
                <a:cs typeface="Lato"/>
              </a:rPr>
              <a:t> 4. Tối ưu hóa bố trí linh kiện </a:t>
            </a:r>
            <a:endParaRPr lang="vi-VN" sz="2000"/>
          </a:p>
        </p:txBody>
      </p:sp>
      <p:sp>
        <p:nvSpPr>
          <p:cNvPr id="14" name="TextBox 13">
            <a:extLst>
              <a:ext uri="{FF2B5EF4-FFF2-40B4-BE49-F238E27FC236}">
                <a16:creationId xmlns:a16="http://schemas.microsoft.com/office/drawing/2014/main" id="{CEE1AA37-7601-404D-8BDA-56EDC09AF57D}"/>
              </a:ext>
            </a:extLst>
          </p:cNvPr>
          <p:cNvSpPr txBox="1"/>
          <p:nvPr/>
        </p:nvSpPr>
        <p:spPr>
          <a:xfrm>
            <a:off x="216615" y="2516965"/>
            <a:ext cx="4572000" cy="400110"/>
          </a:xfrm>
          <a:prstGeom prst="rect">
            <a:avLst/>
          </a:prstGeom>
          <a:noFill/>
        </p:spPr>
        <p:txBody>
          <a:bodyPr wrap="square">
            <a:spAutoFit/>
          </a:bodyPr>
          <a:lstStyle/>
          <a:p>
            <a:pPr marL="0" indent="0">
              <a:buNone/>
            </a:pPr>
            <a:r>
              <a:rPr lang="vi-VN" sz="2000">
                <a:latin typeface="Lato"/>
                <a:ea typeface="Lato"/>
                <a:cs typeface="Lato"/>
              </a:rPr>
              <a:t>5. Phát triển các vật liệu tản nhiệt mới</a:t>
            </a:r>
          </a:p>
        </p:txBody>
      </p:sp>
    </p:spTree>
    <p:extLst>
      <p:ext uri="{BB962C8B-B14F-4D97-AF65-F5344CB8AC3E}">
        <p14:creationId xmlns:p14="http://schemas.microsoft.com/office/powerpoint/2010/main" val="25748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10" grpId="0"/>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646475" y="1837624"/>
            <a:ext cx="7032256" cy="1175266"/>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err="1">
                <a:latin typeface="lato"/>
                <a:ea typeface="lato"/>
                <a:cs typeface="lato"/>
              </a:rPr>
              <a:t>Phương</a:t>
            </a:r>
            <a:r>
              <a:rPr lang="en-US" sz="4400">
                <a:latin typeface="lato"/>
                <a:ea typeface="lato"/>
                <a:cs typeface="lato"/>
              </a:rPr>
              <a:t> </a:t>
            </a:r>
            <a:r>
              <a:rPr lang="en-US" sz="4400" err="1">
                <a:latin typeface="lato"/>
                <a:ea typeface="lato"/>
                <a:cs typeface="lato"/>
              </a:rPr>
              <a:t>trình</a:t>
            </a:r>
            <a:r>
              <a:rPr lang="en-US" sz="4400">
                <a:latin typeface="lato"/>
                <a:ea typeface="lato"/>
                <a:cs typeface="lato"/>
              </a:rPr>
              <a:t> </a:t>
            </a:r>
            <a:r>
              <a:rPr lang="en-US" sz="4400" err="1">
                <a:latin typeface="lato"/>
                <a:ea typeface="lato"/>
                <a:cs typeface="lato"/>
              </a:rPr>
              <a:t>truyền</a:t>
            </a:r>
            <a:r>
              <a:rPr lang="en-US" sz="4400">
                <a:latin typeface="lato"/>
                <a:ea typeface="lato"/>
                <a:cs typeface="lato"/>
              </a:rPr>
              <a:t> </a:t>
            </a:r>
            <a:r>
              <a:rPr lang="en-US" sz="4400" err="1">
                <a:latin typeface="lato"/>
                <a:ea typeface="lato"/>
                <a:cs typeface="lato"/>
              </a:rPr>
              <a:t>nhiệt</a:t>
            </a:r>
            <a:r>
              <a:rPr lang="en-US" sz="4400">
                <a:latin typeface="lato"/>
                <a:ea typeface="lato"/>
                <a:cs typeface="lato"/>
              </a:rPr>
              <a:t> </a:t>
            </a:r>
          </a:p>
          <a:p>
            <a:r>
              <a:rPr lang="en-US" sz="4400">
                <a:latin typeface="lato"/>
                <a:ea typeface="lato"/>
                <a:cs typeface="lato"/>
              </a:rPr>
              <a:t>2D Heat Equation</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650525" y="3167498"/>
            <a:ext cx="726352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latin typeface="lato"/>
                <a:ea typeface="lato"/>
                <a:cs typeface="lato"/>
              </a:rPr>
              <a:t>Học </a:t>
            </a:r>
            <a:r>
              <a:rPr lang="en-US" sz="2800" b="0" err="1">
                <a:latin typeface="lato"/>
                <a:ea typeface="lato"/>
                <a:cs typeface="lato"/>
              </a:rPr>
              <a:t>phần</a:t>
            </a:r>
            <a:r>
              <a:rPr lang="en-US" sz="2800" b="0">
                <a:latin typeface="lato"/>
                <a:ea typeface="lato"/>
                <a:cs typeface="lato"/>
              </a:rPr>
              <a:t>: </a:t>
            </a:r>
            <a:r>
              <a:rPr lang="en-US" sz="2800" b="0" err="1">
                <a:latin typeface="lato"/>
                <a:ea typeface="lato"/>
                <a:cs typeface="lato"/>
              </a:rPr>
              <a:t>Tính</a:t>
            </a:r>
            <a:r>
              <a:rPr lang="en-US" sz="2800" b="0">
                <a:latin typeface="lato"/>
                <a:ea typeface="lato"/>
                <a:cs typeface="lato"/>
              </a:rPr>
              <a:t> </a:t>
            </a:r>
            <a:r>
              <a:rPr lang="en-US" sz="2800" b="0" err="1">
                <a:latin typeface="lato"/>
                <a:ea typeface="lato"/>
                <a:cs typeface="lato"/>
              </a:rPr>
              <a:t>toán</a:t>
            </a:r>
            <a:r>
              <a:rPr lang="en-US" sz="2800" b="0">
                <a:latin typeface="lato"/>
                <a:ea typeface="lato"/>
                <a:cs typeface="lato"/>
              </a:rPr>
              <a:t> khoa </a:t>
            </a:r>
            <a:r>
              <a:rPr lang="en-US" sz="2800" b="0" err="1">
                <a:latin typeface="lato"/>
                <a:ea typeface="lato"/>
                <a:cs typeface="lato"/>
              </a:rPr>
              <a:t>học</a:t>
            </a:r>
            <a:r>
              <a:rPr lang="en-US" sz="2800" b="0">
                <a:latin typeface="lato"/>
                <a:ea typeface="lato"/>
                <a:cs typeface="lato"/>
              </a:rPr>
              <a:t> - IT3280</a:t>
            </a:r>
          </a:p>
          <a:p>
            <a:r>
              <a:rPr lang="en-US" sz="2800" b="0">
                <a:latin typeface="lato"/>
                <a:ea typeface="lato"/>
                <a:cs typeface="lato"/>
              </a:rPr>
              <a:t>GVHD: TS. Vũ Văn </a:t>
            </a:r>
            <a:r>
              <a:rPr lang="en-US" sz="2800" b="0" err="1">
                <a:latin typeface="lato"/>
                <a:ea typeface="lato"/>
                <a:cs typeface="lato"/>
              </a:rPr>
              <a:t>Thiệu</a:t>
            </a:r>
          </a:p>
          <a:p>
            <a:endParaRPr lang="en-US" sz="2800" b="0">
              <a:latin typeface="lato"/>
              <a:ea typeface="lato"/>
              <a:cs typeface="lato"/>
            </a:endParaRPr>
          </a:p>
        </p:txBody>
      </p:sp>
      <p:sp>
        <p:nvSpPr>
          <p:cNvPr id="3" name="TextBox 2">
            <a:extLst>
              <a:ext uri="{FF2B5EF4-FFF2-40B4-BE49-F238E27FC236}">
                <a16:creationId xmlns:a16="http://schemas.microsoft.com/office/drawing/2014/main" id="{62A7CF20-D85B-865A-EF11-8B5C61501C41}"/>
              </a:ext>
            </a:extLst>
          </p:cNvPr>
          <p:cNvSpPr txBox="1"/>
          <p:nvPr/>
        </p:nvSpPr>
        <p:spPr>
          <a:xfrm>
            <a:off x="650525" y="4018977"/>
            <a:ext cx="7263522" cy="1754326"/>
          </a:xfrm>
          <a:prstGeom prst="rect">
            <a:avLst/>
          </a:prstGeom>
          <a:noFill/>
        </p:spPr>
        <p:txBody>
          <a:bodyPr wrap="square" lIns="91440" tIns="45720" rIns="91440" bIns="45720" anchor="t">
            <a:spAutoFit/>
          </a:bodyPr>
          <a:lstStyle/>
          <a:p>
            <a:r>
              <a:rPr lang="en-US" b="1" err="1">
                <a:latin typeface="lato"/>
                <a:ea typeface="lato"/>
                <a:cs typeface="lato"/>
              </a:rPr>
              <a:t>Nhóm</a:t>
            </a:r>
            <a:r>
              <a:rPr lang="en-US" b="1">
                <a:latin typeface="lato"/>
                <a:ea typeface="lato"/>
                <a:cs typeface="lato"/>
              </a:rPr>
              <a:t> 18 : Phạm Việt Anh          20225599                 </a:t>
            </a:r>
          </a:p>
          <a:p>
            <a:r>
              <a:rPr lang="en-US" b="1">
                <a:latin typeface="lato"/>
                <a:ea typeface="lato"/>
                <a:cs typeface="lato"/>
              </a:rPr>
              <a:t>                    </a:t>
            </a:r>
            <a:r>
              <a:rPr lang="en-US" b="1" err="1">
                <a:latin typeface="lato"/>
                <a:ea typeface="lato"/>
                <a:cs typeface="lato"/>
              </a:rPr>
              <a:t>Mạch</a:t>
            </a:r>
            <a:r>
              <a:rPr lang="en-US" b="1">
                <a:latin typeface="lato"/>
                <a:ea typeface="lato"/>
                <a:cs typeface="lato"/>
              </a:rPr>
              <a:t> Ngọc Đức Anh     20225595</a:t>
            </a:r>
          </a:p>
          <a:p>
            <a:r>
              <a:rPr lang="en-US" b="1">
                <a:latin typeface="lato"/>
                <a:ea typeface="lato"/>
                <a:cs typeface="lato"/>
              </a:rPr>
              <a:t>                    Mai Minh Quân                   20225661</a:t>
            </a:r>
          </a:p>
          <a:p>
            <a:r>
              <a:rPr lang="en-US" b="1">
                <a:latin typeface="lato"/>
                <a:ea typeface="lato"/>
                <a:cs typeface="lato"/>
              </a:rPr>
              <a:t>            Vũ Minh Quân          20225910</a:t>
            </a:r>
          </a:p>
          <a:p>
            <a:r>
              <a:rPr lang="en-US" b="1">
                <a:latin typeface="lato"/>
                <a:ea typeface="lato"/>
                <a:cs typeface="lato"/>
              </a:rPr>
              <a:t>            Đỗ Thanh Sơn           20225665</a:t>
            </a:r>
          </a:p>
          <a:p>
            <a:r>
              <a:rPr lang="en-US" b="1">
                <a:latin typeface="lato"/>
                <a:ea typeface="lato"/>
                <a:cs typeface="lato"/>
              </a:rPr>
              <a:t>            Nguyễn Đức Hậu        20225834</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479662"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latin typeface="lato"/>
                <a:ea typeface="lato"/>
                <a:cs typeface="lato"/>
              </a:rPr>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lIns="91440" tIns="45720" rIns="91440" bIns="45720" anchor="t"/>
          <a:lstStyle/>
          <a:p>
            <a:r>
              <a:rPr lang="en-US" sz="3200" err="1"/>
              <a:t>Mục</a:t>
            </a:r>
            <a:r>
              <a:rPr lang="en-US" sz="3200"/>
              <a:t> </a:t>
            </a:r>
            <a:r>
              <a:rPr lang="en-US" sz="3200" err="1"/>
              <a:t>lục</a:t>
            </a:r>
            <a:endParaRPr lang="en-US" sz="3200"/>
          </a:p>
        </p:txBody>
      </p:sp>
      <p:sp>
        <p:nvSpPr>
          <p:cNvPr id="5" name="Hộp Văn bản 4">
            <a:extLst>
              <a:ext uri="{FF2B5EF4-FFF2-40B4-BE49-F238E27FC236}">
                <a16:creationId xmlns:a16="http://schemas.microsoft.com/office/drawing/2014/main" id="{DACFD3A7-9278-FDAB-BACF-055BB75C182A}"/>
              </a:ext>
            </a:extLst>
          </p:cNvPr>
          <p:cNvSpPr txBox="1"/>
          <p:nvPr/>
        </p:nvSpPr>
        <p:spPr>
          <a:xfrm>
            <a:off x="209382" y="1009794"/>
            <a:ext cx="58272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Lato" panose="020F0502020204030203" pitchFamily="34" charset="0"/>
                <a:ea typeface="Lato" panose="020F0502020204030203" pitchFamily="34" charset="0"/>
                <a:cs typeface="Lato" panose="020F0502020204030203" pitchFamily="34" charset="0"/>
              </a:rPr>
              <a:t>1. </a:t>
            </a:r>
            <a:r>
              <a:rPr lang="en-US" sz="3200" err="1">
                <a:latin typeface="Lato" panose="020F0502020204030203" pitchFamily="34" charset="0"/>
                <a:ea typeface="Lato" panose="020F0502020204030203" pitchFamily="34" charset="0"/>
                <a:cs typeface="Lato" panose="020F0502020204030203" pitchFamily="34" charset="0"/>
              </a:rPr>
              <a:t>Cơ</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sở</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lý</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thuyết</a:t>
            </a:r>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7" name="Hộp Văn bản 6">
            <a:extLst>
              <a:ext uri="{FF2B5EF4-FFF2-40B4-BE49-F238E27FC236}">
                <a16:creationId xmlns:a16="http://schemas.microsoft.com/office/drawing/2014/main" id="{D1E9BE1F-D101-2216-D674-2B5A8A7C1F50}"/>
              </a:ext>
            </a:extLst>
          </p:cNvPr>
          <p:cNvSpPr txBox="1"/>
          <p:nvPr/>
        </p:nvSpPr>
        <p:spPr>
          <a:xfrm>
            <a:off x="209382" y="1718993"/>
            <a:ext cx="67579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Lato" panose="020F0502020204030203" pitchFamily="34" charset="0"/>
                <a:ea typeface="Lato" panose="020F0502020204030203" pitchFamily="34" charset="0"/>
                <a:cs typeface="Lato" panose="020F0502020204030203" pitchFamily="34" charset="0"/>
              </a:rPr>
              <a:t>2. </a:t>
            </a:r>
            <a:r>
              <a:rPr lang="en-US" sz="3200" err="1">
                <a:latin typeface="Lato" panose="020F0502020204030203" pitchFamily="34" charset="0"/>
                <a:ea typeface="Lato" panose="020F0502020204030203" pitchFamily="34" charset="0"/>
                <a:cs typeface="Lato" panose="020F0502020204030203" pitchFamily="34" charset="0"/>
              </a:rPr>
              <a:t>Phát</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biểu</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và</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phương</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trình</a:t>
            </a:r>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8" name="Hộp Văn bản 7">
            <a:extLst>
              <a:ext uri="{FF2B5EF4-FFF2-40B4-BE49-F238E27FC236}">
                <a16:creationId xmlns:a16="http://schemas.microsoft.com/office/drawing/2014/main" id="{EE128163-67F0-01B2-B316-1FCCC37C99C0}"/>
              </a:ext>
            </a:extLst>
          </p:cNvPr>
          <p:cNvSpPr txBox="1"/>
          <p:nvPr/>
        </p:nvSpPr>
        <p:spPr>
          <a:xfrm>
            <a:off x="230259" y="2418705"/>
            <a:ext cx="76867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Lato" panose="020F0502020204030203" pitchFamily="34" charset="0"/>
                <a:ea typeface="Lato" panose="020F0502020204030203" pitchFamily="34" charset="0"/>
                <a:cs typeface="Lato" panose="020F0502020204030203" pitchFamily="34" charset="0"/>
              </a:rPr>
              <a:t>3. </a:t>
            </a:r>
            <a:r>
              <a:rPr lang="en-US" sz="3200" err="1">
                <a:latin typeface="Lato" panose="020F0502020204030203" pitchFamily="34" charset="0"/>
                <a:ea typeface="Lato" panose="020F0502020204030203" pitchFamily="34" charset="0"/>
                <a:cs typeface="Lato" panose="020F0502020204030203" pitchFamily="34" charset="0"/>
              </a:rPr>
              <a:t>Bài</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toán</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phương</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trình</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truyền</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nhiệt</a:t>
            </a:r>
            <a:r>
              <a:rPr lang="en-US" sz="3200">
                <a:latin typeface="Lato" panose="020F0502020204030203" pitchFamily="34" charset="0"/>
                <a:ea typeface="Lato" panose="020F0502020204030203" pitchFamily="34" charset="0"/>
                <a:cs typeface="Lato" panose="020F0502020204030203" pitchFamily="34" charset="0"/>
              </a:rPr>
              <a:t> 2D</a:t>
            </a:r>
          </a:p>
        </p:txBody>
      </p:sp>
      <p:sp>
        <p:nvSpPr>
          <p:cNvPr id="9" name="Hộp Văn bản 8">
            <a:extLst>
              <a:ext uri="{FF2B5EF4-FFF2-40B4-BE49-F238E27FC236}">
                <a16:creationId xmlns:a16="http://schemas.microsoft.com/office/drawing/2014/main" id="{0C3F6E57-041B-DAE2-A013-A5912B77AF95}"/>
              </a:ext>
            </a:extLst>
          </p:cNvPr>
          <p:cNvSpPr txBox="1"/>
          <p:nvPr/>
        </p:nvSpPr>
        <p:spPr>
          <a:xfrm>
            <a:off x="219820" y="3139936"/>
            <a:ext cx="76930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Lato" panose="020F0502020204030203" pitchFamily="34" charset="0"/>
                <a:ea typeface="Lato" panose="020F0502020204030203" pitchFamily="34" charset="0"/>
                <a:cs typeface="Lato" panose="020F0502020204030203" pitchFamily="34" charset="0"/>
              </a:rPr>
              <a:t>4. </a:t>
            </a:r>
            <a:r>
              <a:rPr lang="en-US" sz="3200" err="1">
                <a:latin typeface="Lato" panose="020F0502020204030203" pitchFamily="34" charset="0"/>
                <a:ea typeface="Lato" panose="020F0502020204030203" pitchFamily="34" charset="0"/>
                <a:cs typeface="Lato" panose="020F0502020204030203" pitchFamily="34" charset="0"/>
              </a:rPr>
              <a:t>Ứng</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dụng</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vào</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thực</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tế</a:t>
            </a:r>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4" name="Hộp Văn bản 3">
            <a:extLst>
              <a:ext uri="{FF2B5EF4-FFF2-40B4-BE49-F238E27FC236}">
                <a16:creationId xmlns:a16="http://schemas.microsoft.com/office/drawing/2014/main" id="{1CBBFB9E-31AC-7CC3-548C-C1E4A2EA0FB8}"/>
              </a:ext>
            </a:extLst>
          </p:cNvPr>
          <p:cNvSpPr txBox="1"/>
          <p:nvPr/>
        </p:nvSpPr>
        <p:spPr>
          <a:xfrm>
            <a:off x="230259" y="3966594"/>
            <a:ext cx="64842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a:latin typeface="Lato" panose="020F0502020204030203" pitchFamily="34" charset="0"/>
                <a:ea typeface="Lato" panose="020F0502020204030203" pitchFamily="34" charset="0"/>
                <a:cs typeface="Lato" panose="020F0502020204030203" pitchFamily="34" charset="0"/>
              </a:rPr>
              <a:t>5.</a:t>
            </a:r>
            <a:r>
              <a:rPr lang="en-US" sz="3200">
                <a:latin typeface="Lato" panose="020F0502020204030203" pitchFamily="34" charset="0"/>
                <a:ea typeface="Lato" panose="020F0502020204030203" pitchFamily="34" charset="0"/>
                <a:cs typeface="Lato" panose="020F0502020204030203" pitchFamily="34" charset="0"/>
              </a:rPr>
              <a:t> </a:t>
            </a:r>
            <a:r>
              <a:rPr lang="vi-VN" sz="3200">
                <a:latin typeface="Lato" panose="020F0502020204030203" pitchFamily="34" charset="0"/>
                <a:ea typeface="Lato" panose="020F0502020204030203" pitchFamily="34" charset="0"/>
                <a:cs typeface="Lato" panose="020F0502020204030203" pitchFamily="34" charset="0"/>
              </a:rPr>
              <a:t>Mô tả thuật toán</a:t>
            </a:r>
          </a:p>
        </p:txBody>
      </p:sp>
      <p:sp>
        <p:nvSpPr>
          <p:cNvPr id="10" name="TextBox 9">
            <a:extLst>
              <a:ext uri="{FF2B5EF4-FFF2-40B4-BE49-F238E27FC236}">
                <a16:creationId xmlns:a16="http://schemas.microsoft.com/office/drawing/2014/main" id="{B9E52AB2-B665-3B16-3705-EA3B6F3C71D4}"/>
              </a:ext>
            </a:extLst>
          </p:cNvPr>
          <p:cNvSpPr txBox="1"/>
          <p:nvPr/>
        </p:nvSpPr>
        <p:spPr>
          <a:xfrm>
            <a:off x="219820" y="4730622"/>
            <a:ext cx="4572000" cy="584775"/>
          </a:xfrm>
          <a:prstGeom prst="rect">
            <a:avLst/>
          </a:prstGeom>
          <a:noFill/>
        </p:spPr>
        <p:txBody>
          <a:bodyPr wrap="square">
            <a:spAutoFit/>
          </a:bodyPr>
          <a:lstStyle/>
          <a:p>
            <a:r>
              <a:rPr lang="en-US" sz="3200">
                <a:latin typeface="Lato" panose="020F0502020204030203" pitchFamily="34" charset="0"/>
                <a:ea typeface="Lato" panose="020F0502020204030203" pitchFamily="34" charset="0"/>
                <a:cs typeface="Lato" panose="020F0502020204030203" pitchFamily="34" charset="0"/>
              </a:rPr>
              <a:t>6. Demo </a:t>
            </a:r>
            <a:r>
              <a:rPr lang="en-US" sz="3200" err="1">
                <a:latin typeface="Lato" panose="020F0502020204030203" pitchFamily="34" charset="0"/>
                <a:ea typeface="Lato" panose="020F0502020204030203" pitchFamily="34" charset="0"/>
                <a:cs typeface="Lato" panose="020F0502020204030203" pitchFamily="34" charset="0"/>
              </a:rPr>
              <a:t>kết</a:t>
            </a:r>
            <a:r>
              <a:rPr lang="en-US" sz="3200">
                <a:latin typeface="Lato" panose="020F0502020204030203" pitchFamily="34" charset="0"/>
                <a:ea typeface="Lato" panose="020F0502020204030203" pitchFamily="34" charset="0"/>
                <a:cs typeface="Lato" panose="020F0502020204030203" pitchFamily="34" charset="0"/>
              </a:rPr>
              <a:t> </a:t>
            </a:r>
            <a:r>
              <a:rPr lang="en-US" sz="3200" err="1">
                <a:latin typeface="Lato" panose="020F0502020204030203" pitchFamily="34" charset="0"/>
                <a:ea typeface="Lato" panose="020F0502020204030203" pitchFamily="34" charset="0"/>
                <a:cs typeface="Lato" panose="020F0502020204030203" pitchFamily="34" charset="0"/>
              </a:rPr>
              <a:t>quả</a:t>
            </a:r>
            <a:endParaRPr lang="en-GB" sz="3200">
              <a:latin typeface="Lato" panose="020F0502020204030203" pitchFamily="34" charset="0"/>
              <a:ea typeface="Lato" panose="020F0502020204030203" pitchFamily="34" charset="0"/>
              <a:cs typeface="Lato" panose="020F0502020204030203" pitchFamily="34" charset="0"/>
            </a:endParaRPr>
          </a:p>
        </p:txBody>
      </p:sp>
      <p:sp>
        <p:nvSpPr>
          <p:cNvPr id="12" name="Hộp Văn bản 11">
            <a:extLst>
              <a:ext uri="{FF2B5EF4-FFF2-40B4-BE49-F238E27FC236}">
                <a16:creationId xmlns:a16="http://schemas.microsoft.com/office/drawing/2014/main" id="{7D1368DC-50D0-5B3D-EF4D-216E91D13BDD}"/>
              </a:ext>
            </a:extLst>
          </p:cNvPr>
          <p:cNvSpPr txBox="1"/>
          <p:nvPr/>
        </p:nvSpPr>
        <p:spPr>
          <a:xfrm>
            <a:off x="228998" y="5443426"/>
            <a:ext cx="356782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Lato"/>
                <a:ea typeface="Lato"/>
                <a:cs typeface="Lato"/>
              </a:rPr>
              <a:t>7. </a:t>
            </a:r>
            <a:r>
              <a:rPr lang="en-US" sz="3200" err="1">
                <a:latin typeface="Lato"/>
                <a:ea typeface="Lato"/>
                <a:cs typeface="Lato"/>
              </a:rPr>
              <a:t>Kết</a:t>
            </a:r>
            <a:r>
              <a:rPr lang="en-US" sz="3200">
                <a:latin typeface="Lato"/>
                <a:ea typeface="Lato"/>
                <a:cs typeface="Lato"/>
              </a:rPr>
              <a:t> </a:t>
            </a:r>
            <a:r>
              <a:rPr lang="en-US" sz="3200" err="1">
                <a:latin typeface="Lato"/>
                <a:ea typeface="Lato"/>
                <a:cs typeface="Lato"/>
              </a:rPr>
              <a:t>luận</a:t>
            </a:r>
          </a:p>
        </p:txBody>
      </p:sp>
    </p:spTree>
    <p:extLst>
      <p:ext uri="{BB962C8B-B14F-4D97-AF65-F5344CB8AC3E}">
        <p14:creationId xmlns:p14="http://schemas.microsoft.com/office/powerpoint/2010/main" val="29236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4"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lIns="91440" tIns="45720" rIns="91440" bIns="45720" anchor="t"/>
          <a:lstStyle/>
          <a:p>
            <a:pPr marL="514350" indent="-514350">
              <a:buAutoNum type="arabicPeriod"/>
            </a:pPr>
            <a:r>
              <a:rPr lang="en-US" sz="3200" err="1">
                <a:latin typeface="lato"/>
                <a:ea typeface="lato"/>
                <a:cs typeface="lato"/>
              </a:rPr>
              <a:t>Cơ</a:t>
            </a:r>
            <a:r>
              <a:rPr lang="en-US" sz="3200">
                <a:latin typeface="lato"/>
                <a:ea typeface="lato"/>
                <a:cs typeface="lato"/>
              </a:rPr>
              <a:t> </a:t>
            </a:r>
            <a:r>
              <a:rPr lang="en-US" sz="3200" err="1">
                <a:latin typeface="lato"/>
                <a:ea typeface="lato"/>
                <a:cs typeface="lato"/>
              </a:rPr>
              <a:t>sở</a:t>
            </a:r>
            <a:r>
              <a:rPr lang="en-US" sz="3200">
                <a:latin typeface="lato"/>
                <a:ea typeface="lato"/>
                <a:cs typeface="lato"/>
              </a:rPr>
              <a:t> </a:t>
            </a:r>
            <a:r>
              <a:rPr lang="en-US" sz="3200" err="1">
                <a:latin typeface="lato"/>
                <a:ea typeface="lato"/>
                <a:cs typeface="lato"/>
              </a:rPr>
              <a:t>lý</a:t>
            </a:r>
            <a:r>
              <a:rPr lang="en-US" sz="3200">
                <a:latin typeface="lato"/>
                <a:ea typeface="lato"/>
                <a:cs typeface="lato"/>
              </a:rPr>
              <a:t> </a:t>
            </a:r>
            <a:r>
              <a:rPr lang="en-US" sz="3200" err="1">
                <a:latin typeface="lato"/>
                <a:ea typeface="lato"/>
                <a:cs typeface="lato"/>
              </a:rPr>
              <a:t>thuyết</a:t>
            </a:r>
            <a:endParaRPr lang="en-US" sz="3200">
              <a:latin typeface="lato"/>
              <a:ea typeface="lato"/>
              <a:cs typeface="lato"/>
            </a:endParaRPr>
          </a:p>
        </p:txBody>
      </p:sp>
      <p:sp>
        <p:nvSpPr>
          <p:cNvPr id="4" name="Hộp Văn bản 3">
            <a:extLst>
              <a:ext uri="{FF2B5EF4-FFF2-40B4-BE49-F238E27FC236}">
                <a16:creationId xmlns:a16="http://schemas.microsoft.com/office/drawing/2014/main" id="{0D829798-56CA-2676-81B0-14EFE8EE8065}"/>
              </a:ext>
            </a:extLst>
          </p:cNvPr>
          <p:cNvSpPr txBox="1"/>
          <p:nvPr/>
        </p:nvSpPr>
        <p:spPr>
          <a:xfrm>
            <a:off x="116698" y="955649"/>
            <a:ext cx="8792225"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latin typeface="Lato"/>
                <a:ea typeface="Lato"/>
                <a:cs typeface="Lato"/>
              </a:rPr>
              <a:t>Định nghĩa: </a:t>
            </a:r>
          </a:p>
          <a:p>
            <a:pPr marL="457200" indent="-457200">
              <a:buFont typeface="Calibri"/>
              <a:buChar char="-"/>
            </a:pPr>
            <a:r>
              <a:rPr lang="vi-VN" sz="2800" b="1" i="0">
                <a:solidFill>
                  <a:srgbClr val="202122"/>
                </a:solidFill>
                <a:effectLst/>
                <a:highlight>
                  <a:srgbClr val="FFFFFF"/>
                </a:highlight>
                <a:latin typeface="Lato"/>
                <a:ea typeface="Lato"/>
                <a:cs typeface="Lato"/>
              </a:rPr>
              <a:t>Phương trình nhiệt</a:t>
            </a:r>
            <a:r>
              <a:rPr lang="vi-VN" sz="2800" b="0" i="0">
                <a:solidFill>
                  <a:srgbClr val="202122"/>
                </a:solidFill>
                <a:effectLst/>
                <a:highlight>
                  <a:srgbClr val="FFFFFF"/>
                </a:highlight>
                <a:latin typeface="Lato"/>
                <a:ea typeface="Lato"/>
                <a:cs typeface="Lato"/>
              </a:rPr>
              <a:t> là một </a:t>
            </a:r>
            <a:r>
              <a:rPr lang="en-US" sz="2800" b="1" i="1" err="1">
                <a:solidFill>
                  <a:srgbClr val="202122"/>
                </a:solidFill>
                <a:effectLst/>
                <a:highlight>
                  <a:srgbClr val="FFFFFF"/>
                </a:highlight>
                <a:latin typeface="Lato"/>
                <a:ea typeface="Lato"/>
                <a:cs typeface="Lato"/>
              </a:rPr>
              <a:t>phương</a:t>
            </a:r>
            <a:r>
              <a:rPr lang="en-US" sz="2800" b="1" i="1">
                <a:solidFill>
                  <a:srgbClr val="202122"/>
                </a:solidFill>
                <a:effectLst/>
                <a:highlight>
                  <a:srgbClr val="FFFFFF"/>
                </a:highlight>
                <a:latin typeface="Lato"/>
                <a:ea typeface="Lato"/>
                <a:cs typeface="Lato"/>
              </a:rPr>
              <a:t> </a:t>
            </a:r>
            <a:r>
              <a:rPr lang="en-US" sz="2800" b="1" i="1" err="1">
                <a:solidFill>
                  <a:srgbClr val="202122"/>
                </a:solidFill>
                <a:effectLst/>
                <a:highlight>
                  <a:srgbClr val="FFFFFF"/>
                </a:highlight>
                <a:latin typeface="Lato"/>
                <a:ea typeface="Lato"/>
                <a:cs typeface="Lato"/>
              </a:rPr>
              <a:t>trình</a:t>
            </a:r>
            <a:r>
              <a:rPr lang="en-US" sz="2800" b="1" i="1">
                <a:solidFill>
                  <a:srgbClr val="202122"/>
                </a:solidFill>
                <a:effectLst/>
                <a:highlight>
                  <a:srgbClr val="FFFFFF"/>
                </a:highlight>
                <a:latin typeface="Lato"/>
                <a:ea typeface="Lato"/>
                <a:cs typeface="Lato"/>
              </a:rPr>
              <a:t> </a:t>
            </a:r>
            <a:r>
              <a:rPr lang="en-US" sz="2800" b="1" i="1" err="1">
                <a:solidFill>
                  <a:srgbClr val="202122"/>
                </a:solidFill>
                <a:effectLst/>
                <a:highlight>
                  <a:srgbClr val="FFFFFF"/>
                </a:highlight>
                <a:latin typeface="Lato"/>
                <a:ea typeface="Lato"/>
                <a:cs typeface="Lato"/>
              </a:rPr>
              <a:t>đạo</a:t>
            </a:r>
            <a:r>
              <a:rPr lang="en-US" sz="2800" b="1" i="1">
                <a:solidFill>
                  <a:srgbClr val="202122"/>
                </a:solidFill>
                <a:effectLst/>
                <a:highlight>
                  <a:srgbClr val="FFFFFF"/>
                </a:highlight>
                <a:latin typeface="Lato"/>
                <a:ea typeface="Lato"/>
                <a:cs typeface="Lato"/>
              </a:rPr>
              <a:t> </a:t>
            </a:r>
            <a:r>
              <a:rPr lang="en-US" sz="2800" b="1" i="1" err="1">
                <a:solidFill>
                  <a:srgbClr val="202122"/>
                </a:solidFill>
                <a:effectLst/>
                <a:highlight>
                  <a:srgbClr val="FFFFFF"/>
                </a:highlight>
                <a:latin typeface="Lato"/>
                <a:ea typeface="Lato"/>
                <a:cs typeface="Lato"/>
              </a:rPr>
              <a:t>hàm</a:t>
            </a:r>
            <a:r>
              <a:rPr lang="en-US" sz="2800" b="1" i="1">
                <a:solidFill>
                  <a:srgbClr val="202122"/>
                </a:solidFill>
                <a:effectLst/>
                <a:highlight>
                  <a:srgbClr val="FFFFFF"/>
                </a:highlight>
                <a:latin typeface="Lato"/>
                <a:ea typeface="Lato"/>
                <a:cs typeface="Lato"/>
              </a:rPr>
              <a:t> </a:t>
            </a:r>
            <a:r>
              <a:rPr lang="en-US" sz="2800" b="1" i="1" err="1">
                <a:solidFill>
                  <a:srgbClr val="202122"/>
                </a:solidFill>
                <a:effectLst/>
                <a:highlight>
                  <a:srgbClr val="FFFFFF"/>
                </a:highlight>
                <a:latin typeface="Lato"/>
                <a:ea typeface="Lato"/>
                <a:cs typeface="Lato"/>
              </a:rPr>
              <a:t>riêng</a:t>
            </a:r>
            <a:r>
              <a:rPr lang="en-US" sz="2800" b="1" i="0">
                <a:solidFill>
                  <a:srgbClr val="202122"/>
                </a:solidFill>
                <a:effectLst/>
                <a:highlight>
                  <a:srgbClr val="FFFFFF"/>
                </a:highlight>
                <a:latin typeface="Lato"/>
                <a:ea typeface="Lato"/>
                <a:cs typeface="Lato"/>
              </a:rPr>
              <a:t> </a:t>
            </a:r>
            <a:r>
              <a:rPr lang="en-US" sz="2800" i="1">
                <a:solidFill>
                  <a:srgbClr val="202122"/>
                </a:solidFill>
                <a:effectLst/>
                <a:highlight>
                  <a:srgbClr val="FFFFFF"/>
                </a:highlight>
                <a:latin typeface="Lato"/>
                <a:ea typeface="Lato"/>
                <a:cs typeface="Lato"/>
              </a:rPr>
              <a:t>(</a:t>
            </a:r>
            <a:r>
              <a:rPr lang="en-US" sz="2800" i="1" err="1">
                <a:solidFill>
                  <a:srgbClr val="202122"/>
                </a:solidFill>
                <a:effectLst/>
                <a:highlight>
                  <a:srgbClr val="FFFFFF"/>
                </a:highlight>
                <a:latin typeface="Lato"/>
                <a:ea typeface="Lato"/>
                <a:cs typeface="Lato"/>
              </a:rPr>
              <a:t>parabol</a:t>
            </a:r>
            <a:r>
              <a:rPr lang="en-US" sz="2800" i="1">
                <a:solidFill>
                  <a:srgbClr val="202122"/>
                </a:solidFill>
                <a:effectLst/>
                <a:highlight>
                  <a:srgbClr val="FFFFFF"/>
                </a:highlight>
                <a:latin typeface="Lato"/>
                <a:ea typeface="Lato"/>
                <a:cs typeface="Lato"/>
              </a:rPr>
              <a:t> </a:t>
            </a:r>
            <a:r>
              <a:rPr lang="en-US" sz="2800" i="1" err="1">
                <a:solidFill>
                  <a:srgbClr val="202122"/>
                </a:solidFill>
                <a:effectLst/>
                <a:highlight>
                  <a:srgbClr val="FFFFFF"/>
                </a:highlight>
                <a:latin typeface="Lato"/>
                <a:ea typeface="Lato"/>
                <a:cs typeface="Lato"/>
              </a:rPr>
              <a:t>nguyên</a:t>
            </a:r>
            <a:r>
              <a:rPr lang="en-US" sz="2800" i="1">
                <a:solidFill>
                  <a:srgbClr val="202122"/>
                </a:solidFill>
                <a:effectLst/>
                <a:highlight>
                  <a:srgbClr val="FFFFFF"/>
                </a:highlight>
                <a:latin typeface="Lato"/>
                <a:ea typeface="Lato"/>
                <a:cs typeface="Lato"/>
              </a:rPr>
              <a:t> </a:t>
            </a:r>
            <a:r>
              <a:rPr lang="en-US" sz="2800" i="1" err="1">
                <a:solidFill>
                  <a:srgbClr val="202122"/>
                </a:solidFill>
                <a:effectLst/>
                <a:highlight>
                  <a:srgbClr val="FFFFFF"/>
                </a:highlight>
                <a:latin typeface="Lato"/>
                <a:ea typeface="Lato"/>
                <a:cs typeface="Lato"/>
              </a:rPr>
              <a:t>mẫu</a:t>
            </a:r>
            <a:r>
              <a:rPr lang="en-US" sz="2800" i="1">
                <a:solidFill>
                  <a:srgbClr val="202122"/>
                </a:solidFill>
                <a:effectLst/>
                <a:highlight>
                  <a:srgbClr val="FFFFFF"/>
                </a:highlight>
                <a:latin typeface="Lato"/>
                <a:ea typeface="Lato"/>
                <a:cs typeface="Lato"/>
              </a:rPr>
              <a:t>) </a:t>
            </a:r>
            <a:r>
              <a:rPr lang="en-US" sz="2800" err="1">
                <a:highlight>
                  <a:srgbClr val="FFFFFF"/>
                </a:highlight>
                <a:latin typeface="Lato"/>
                <a:ea typeface="Lato"/>
                <a:cs typeface="Lato"/>
              </a:rPr>
              <a:t>mô</a:t>
            </a:r>
            <a:r>
              <a:rPr lang="en-US" sz="2800">
                <a:highlight>
                  <a:srgbClr val="FFFFFF"/>
                </a:highlight>
                <a:latin typeface="Lato"/>
                <a:ea typeface="Lato"/>
                <a:cs typeface="Lato"/>
              </a:rPr>
              <a:t> </a:t>
            </a:r>
            <a:r>
              <a:rPr lang="en-US" sz="2800" err="1">
                <a:highlight>
                  <a:srgbClr val="FFFFFF"/>
                </a:highlight>
                <a:latin typeface="Lato"/>
                <a:ea typeface="Lato"/>
                <a:cs typeface="Lato"/>
              </a:rPr>
              <a:t>tả</a:t>
            </a:r>
            <a:r>
              <a:rPr lang="en-US" sz="2800">
                <a:highlight>
                  <a:srgbClr val="FFFFFF"/>
                </a:highlight>
                <a:latin typeface="Lato"/>
                <a:ea typeface="Lato"/>
                <a:cs typeface="Lato"/>
              </a:rPr>
              <a:t> </a:t>
            </a:r>
            <a:r>
              <a:rPr lang="en-US" sz="2800" err="1">
                <a:highlight>
                  <a:srgbClr val="FFFFFF"/>
                </a:highlight>
                <a:latin typeface="Lato"/>
                <a:ea typeface="Lato"/>
                <a:cs typeface="Lato"/>
              </a:rPr>
              <a:t>quá</a:t>
            </a:r>
            <a:r>
              <a:rPr lang="en-US" sz="2800">
                <a:highlight>
                  <a:srgbClr val="FFFFFF"/>
                </a:highlight>
                <a:latin typeface="Lato"/>
                <a:ea typeface="Lato"/>
                <a:cs typeface="Lato"/>
              </a:rPr>
              <a:t> </a:t>
            </a:r>
            <a:r>
              <a:rPr lang="en-US" sz="2800" err="1">
                <a:highlight>
                  <a:srgbClr val="FFFFFF"/>
                </a:highlight>
                <a:latin typeface="Lato"/>
                <a:ea typeface="Lato"/>
                <a:cs typeface="Lato"/>
              </a:rPr>
              <a:t>trình</a:t>
            </a:r>
            <a:r>
              <a:rPr lang="en-US" sz="2800">
                <a:highlight>
                  <a:srgbClr val="FFFFFF"/>
                </a:highlight>
                <a:latin typeface="Lato"/>
                <a:ea typeface="Lato"/>
                <a:cs typeface="Lato"/>
              </a:rPr>
              <a:t> </a:t>
            </a:r>
            <a:r>
              <a:rPr lang="en-US" sz="2800" err="1">
                <a:highlight>
                  <a:srgbClr val="FFFFFF"/>
                </a:highlight>
                <a:latin typeface="Lato"/>
                <a:ea typeface="Lato"/>
                <a:cs typeface="Lato"/>
              </a:rPr>
              <a:t>truyền</a:t>
            </a:r>
            <a:r>
              <a:rPr lang="en-US" sz="2800">
                <a:highlight>
                  <a:srgbClr val="FFFFFF"/>
                </a:highlight>
                <a:latin typeface="Lato"/>
                <a:ea typeface="Lato"/>
                <a:cs typeface="Lato"/>
              </a:rPr>
              <a:t> </a:t>
            </a:r>
            <a:r>
              <a:rPr lang="en-US" sz="2800" err="1">
                <a:highlight>
                  <a:srgbClr val="FFFFFF"/>
                </a:highlight>
                <a:latin typeface="Lato"/>
                <a:ea typeface="Lato"/>
                <a:cs typeface="Lato"/>
              </a:rPr>
              <a:t>nhiệt</a:t>
            </a:r>
            <a:r>
              <a:rPr lang="en-US" sz="2800">
                <a:highlight>
                  <a:srgbClr val="FFFFFF"/>
                </a:highlight>
                <a:latin typeface="Lato"/>
                <a:ea typeface="Lato"/>
                <a:cs typeface="Lato"/>
              </a:rPr>
              <a:t> </a:t>
            </a:r>
            <a:r>
              <a:rPr lang="en-US" sz="2800" err="1">
                <a:highlight>
                  <a:srgbClr val="FFFFFF"/>
                </a:highlight>
                <a:latin typeface="Lato"/>
                <a:ea typeface="Lato"/>
                <a:cs typeface="Lato"/>
              </a:rPr>
              <a:t>trong</a:t>
            </a:r>
            <a:r>
              <a:rPr lang="en-US" sz="2800">
                <a:highlight>
                  <a:srgbClr val="FFFFFF"/>
                </a:highlight>
                <a:latin typeface="Lato"/>
                <a:ea typeface="Lato"/>
                <a:cs typeface="Lato"/>
              </a:rPr>
              <a:t> </a:t>
            </a:r>
            <a:r>
              <a:rPr lang="en-US" sz="2800" err="1">
                <a:highlight>
                  <a:srgbClr val="FFFFFF"/>
                </a:highlight>
                <a:latin typeface="Lato"/>
                <a:ea typeface="Lato"/>
                <a:cs typeface="Lato"/>
              </a:rPr>
              <a:t>các</a:t>
            </a:r>
            <a:r>
              <a:rPr lang="en-US" sz="2800">
                <a:highlight>
                  <a:srgbClr val="FFFFFF"/>
                </a:highlight>
                <a:latin typeface="Lato"/>
                <a:ea typeface="Lato"/>
                <a:cs typeface="Lato"/>
              </a:rPr>
              <a:t> </a:t>
            </a:r>
            <a:r>
              <a:rPr lang="en-US" sz="2800" err="1">
                <a:highlight>
                  <a:srgbClr val="FFFFFF"/>
                </a:highlight>
                <a:latin typeface="Lato"/>
                <a:ea typeface="Lato"/>
                <a:cs typeface="Lato"/>
              </a:rPr>
              <a:t>vật</a:t>
            </a:r>
            <a:r>
              <a:rPr lang="en-US" sz="2800">
                <a:highlight>
                  <a:srgbClr val="FFFFFF"/>
                </a:highlight>
                <a:latin typeface="Lato"/>
                <a:ea typeface="Lato"/>
                <a:cs typeface="Lato"/>
              </a:rPr>
              <a:t> </a:t>
            </a:r>
            <a:r>
              <a:rPr lang="en-US" sz="2800" err="1">
                <a:highlight>
                  <a:srgbClr val="FFFFFF"/>
                </a:highlight>
                <a:latin typeface="Lato"/>
                <a:ea typeface="Lato"/>
                <a:cs typeface="Lato"/>
              </a:rPr>
              <a:t>thể</a:t>
            </a:r>
            <a:r>
              <a:rPr lang="en-US" sz="2800">
                <a:highlight>
                  <a:srgbClr val="FFFFFF"/>
                </a:highlight>
                <a:latin typeface="Lato"/>
                <a:ea typeface="Lato"/>
                <a:cs typeface="Lato"/>
              </a:rPr>
              <a:t> </a:t>
            </a:r>
            <a:r>
              <a:rPr lang="en-US" sz="2800" err="1">
                <a:highlight>
                  <a:srgbClr val="FFFFFF"/>
                </a:highlight>
                <a:latin typeface="Lato"/>
                <a:ea typeface="Lato"/>
                <a:cs typeface="Lato"/>
              </a:rPr>
              <a:t>rắn</a:t>
            </a:r>
            <a:r>
              <a:rPr lang="en-US" sz="2800">
                <a:highlight>
                  <a:srgbClr val="FFFFFF"/>
                </a:highlight>
                <a:latin typeface="Lato"/>
                <a:ea typeface="Lato"/>
                <a:cs typeface="Lato"/>
              </a:rPr>
              <a:t>, </a:t>
            </a:r>
            <a:r>
              <a:rPr lang="en-US" sz="2800" err="1">
                <a:highlight>
                  <a:srgbClr val="FFFFFF"/>
                </a:highlight>
                <a:latin typeface="Lato"/>
                <a:ea typeface="Lato"/>
                <a:cs typeface="Lato"/>
              </a:rPr>
              <a:t>lỏng</a:t>
            </a:r>
            <a:r>
              <a:rPr lang="en-US" sz="2800">
                <a:highlight>
                  <a:srgbClr val="FFFFFF"/>
                </a:highlight>
                <a:latin typeface="Lato"/>
                <a:ea typeface="Lato"/>
                <a:cs typeface="Lato"/>
              </a:rPr>
              <a:t> </a:t>
            </a:r>
            <a:r>
              <a:rPr lang="en-US" sz="2800" err="1">
                <a:highlight>
                  <a:srgbClr val="FFFFFF"/>
                </a:highlight>
                <a:latin typeface="Lato"/>
                <a:ea typeface="Lato"/>
                <a:cs typeface="Lato"/>
              </a:rPr>
              <a:t>hoặc</a:t>
            </a:r>
            <a:r>
              <a:rPr lang="en-US" sz="2800">
                <a:highlight>
                  <a:srgbClr val="FFFFFF"/>
                </a:highlight>
                <a:latin typeface="Lato"/>
                <a:ea typeface="Lato"/>
                <a:cs typeface="Lato"/>
              </a:rPr>
              <a:t> </a:t>
            </a:r>
            <a:r>
              <a:rPr lang="en-US" sz="2800" err="1">
                <a:highlight>
                  <a:srgbClr val="FFFFFF"/>
                </a:highlight>
                <a:latin typeface="Lato"/>
                <a:ea typeface="Lato"/>
                <a:cs typeface="Lato"/>
              </a:rPr>
              <a:t>khí</a:t>
            </a:r>
            <a:endParaRPr lang="en-US" sz="2800">
              <a:highlight>
                <a:srgbClr val="FFFFFF"/>
              </a:highlight>
              <a:latin typeface="Lato"/>
              <a:ea typeface="Lato"/>
              <a:cs typeface="Lato"/>
            </a:endParaRPr>
          </a:p>
          <a:p>
            <a:r>
              <a:rPr lang="vi-VN" sz="2800">
                <a:latin typeface="Lato"/>
                <a:ea typeface="Lato"/>
                <a:cs typeface="Lato"/>
              </a:rPr>
              <a:t>-   Giải pháp của phương trình nhiệt đôi khi được gọi là hàm </a:t>
            </a:r>
            <a:r>
              <a:rPr lang="vi-VN" sz="2800" err="1">
                <a:latin typeface="Lato"/>
                <a:ea typeface="Lato"/>
                <a:cs typeface="Lato"/>
              </a:rPr>
              <a:t>calo</a:t>
            </a:r>
            <a:endParaRPr lang="en-GB" sz="2800" err="1">
              <a:latin typeface="Lato"/>
              <a:ea typeface="Lato"/>
              <a:cs typeface="Lato"/>
            </a:endParaRPr>
          </a:p>
          <a:p>
            <a:endParaRPr lang="vi-VN" sz="2800">
              <a:solidFill>
                <a:srgbClr val="000000"/>
              </a:solidFill>
              <a:latin typeface="Lato" panose="020F0502020204030203" pitchFamily="34" charset="0"/>
              <a:ea typeface="Lato" panose="020F0502020204030203" pitchFamily="34" charset="0"/>
              <a:cs typeface="Lato" panose="020F0502020204030203" pitchFamily="34" charset="0"/>
            </a:endParaRPr>
          </a:p>
        </p:txBody>
      </p:sp>
      <p:pic>
        <p:nvPicPr>
          <p:cNvPr id="5" name="Hình ảnh 4">
            <a:extLst>
              <a:ext uri="{FF2B5EF4-FFF2-40B4-BE49-F238E27FC236}">
                <a16:creationId xmlns:a16="http://schemas.microsoft.com/office/drawing/2014/main" id="{63EA8194-3BCB-2C7F-FD02-098F6D84B796}"/>
              </a:ext>
            </a:extLst>
          </p:cNvPr>
          <p:cNvPicPr>
            <a:picLocks noChangeAspect="1"/>
          </p:cNvPicPr>
          <p:nvPr/>
        </p:nvPicPr>
        <p:blipFill>
          <a:blip r:embed="rId2"/>
          <a:stretch>
            <a:fillRect/>
          </a:stretch>
        </p:blipFill>
        <p:spPr>
          <a:xfrm>
            <a:off x="3029016" y="3120834"/>
            <a:ext cx="4636979" cy="3108543"/>
          </a:xfrm>
          <a:prstGeom prst="rect">
            <a:avLst/>
          </a:prstGeom>
        </p:spPr>
      </p:pic>
    </p:spTree>
    <p:extLst>
      <p:ext uri="{BB962C8B-B14F-4D97-AF65-F5344CB8AC3E}">
        <p14:creationId xmlns:p14="http://schemas.microsoft.com/office/powerpoint/2010/main" val="275135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latin typeface="lato"/>
                <a:ea typeface="lato"/>
                <a:cs typeface="lato"/>
              </a:rPr>
              <a:pPr/>
              <a:t>5</a:t>
            </a:fld>
            <a:endParaRPr lang="en-US">
              <a:latin typeface="lato"/>
              <a:ea typeface="lato"/>
              <a:cs typeface="lato"/>
            </a:endParaRPr>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lIns="91440" tIns="45720" rIns="91440" bIns="45720" anchor="t"/>
          <a:lstStyle/>
          <a:p>
            <a:pPr marL="514350" indent="-514350">
              <a:buAutoNum type="arabicPeriod"/>
            </a:pPr>
            <a:r>
              <a:rPr lang="en-US" sz="3200" err="1">
                <a:latin typeface="lato"/>
                <a:ea typeface="lato"/>
                <a:cs typeface="lato"/>
              </a:rPr>
              <a:t>Cơ</a:t>
            </a:r>
            <a:r>
              <a:rPr lang="en-US" sz="3200">
                <a:latin typeface="lato"/>
                <a:ea typeface="lato"/>
                <a:cs typeface="lato"/>
              </a:rPr>
              <a:t> </a:t>
            </a:r>
            <a:r>
              <a:rPr lang="en-US" sz="3200" err="1">
                <a:latin typeface="lato"/>
                <a:ea typeface="lato"/>
                <a:cs typeface="lato"/>
              </a:rPr>
              <a:t>sở</a:t>
            </a:r>
            <a:r>
              <a:rPr lang="en-US" sz="3200">
                <a:latin typeface="lato"/>
                <a:ea typeface="lato"/>
                <a:cs typeface="lato"/>
              </a:rPr>
              <a:t> </a:t>
            </a:r>
            <a:r>
              <a:rPr lang="en-US" sz="3200" err="1">
                <a:latin typeface="lato"/>
                <a:ea typeface="lato"/>
                <a:cs typeface="lato"/>
              </a:rPr>
              <a:t>lý</a:t>
            </a:r>
            <a:r>
              <a:rPr lang="en-US" sz="3200">
                <a:latin typeface="lato"/>
                <a:ea typeface="lato"/>
                <a:cs typeface="lato"/>
              </a:rPr>
              <a:t> </a:t>
            </a:r>
            <a:r>
              <a:rPr lang="en-US" sz="3200" err="1">
                <a:latin typeface="lato"/>
                <a:ea typeface="lato"/>
                <a:cs typeface="lato"/>
              </a:rPr>
              <a:t>thuyết</a:t>
            </a:r>
            <a:endParaRPr lang="en-US" sz="3200">
              <a:latin typeface="lato"/>
              <a:ea typeface="lato"/>
              <a:cs typeface="lato"/>
            </a:endParaRPr>
          </a:p>
        </p:txBody>
      </p:sp>
      <p:sp>
        <p:nvSpPr>
          <p:cNvPr id="8" name="TextBox 7">
            <a:extLst>
              <a:ext uri="{FF2B5EF4-FFF2-40B4-BE49-F238E27FC236}">
                <a16:creationId xmlns:a16="http://schemas.microsoft.com/office/drawing/2014/main" id="{F2CAED98-6F1A-CC82-E987-9B17B7891E5E}"/>
              </a:ext>
            </a:extLst>
          </p:cNvPr>
          <p:cNvSpPr txBox="1"/>
          <p:nvPr/>
        </p:nvSpPr>
        <p:spPr>
          <a:xfrm>
            <a:off x="235078" y="1031845"/>
            <a:ext cx="4496313" cy="4401205"/>
          </a:xfrm>
          <a:prstGeom prst="rect">
            <a:avLst/>
          </a:prstGeom>
          <a:noFill/>
        </p:spPr>
        <p:txBody>
          <a:bodyPr wrap="square">
            <a:spAutoFit/>
          </a:bodyPr>
          <a:lstStyle/>
          <a:p>
            <a:r>
              <a:rPr lang="en-US" sz="2800" err="1">
                <a:latin typeface="lato"/>
                <a:ea typeface="lato"/>
                <a:cs typeface="lato"/>
              </a:rPr>
              <a:t>Nguồn</a:t>
            </a:r>
            <a:r>
              <a:rPr lang="en-US" sz="2800">
                <a:latin typeface="lato"/>
                <a:ea typeface="lato"/>
                <a:cs typeface="lato"/>
              </a:rPr>
              <a:t> </a:t>
            </a:r>
            <a:r>
              <a:rPr lang="en-US" sz="2800" err="1">
                <a:latin typeface="lato"/>
                <a:ea typeface="lato"/>
                <a:cs typeface="lato"/>
              </a:rPr>
              <a:t>gốc</a:t>
            </a:r>
            <a:r>
              <a:rPr lang="vi-VN" sz="2800">
                <a:latin typeface="lato"/>
                <a:ea typeface="lato"/>
                <a:cs typeface="lato"/>
              </a:rPr>
              <a:t>:</a:t>
            </a:r>
            <a:endParaRPr lang="vi-VN" sz="2400">
              <a:latin typeface="lato"/>
              <a:ea typeface="lato"/>
              <a:cs typeface="lato"/>
            </a:endParaRPr>
          </a:p>
          <a:p>
            <a:r>
              <a:rPr lang="en-US" sz="2800">
                <a:effectLst/>
                <a:latin typeface="lato"/>
                <a:ea typeface="lato"/>
                <a:cs typeface="lato"/>
              </a:rPr>
              <a:t>- </a:t>
            </a:r>
            <a:r>
              <a:rPr lang="vi-VN" sz="2800">
                <a:effectLst/>
                <a:latin typeface="lato"/>
                <a:ea typeface="lato"/>
                <a:cs typeface="lato"/>
              </a:rPr>
              <a:t>Lý thuyết về phương trình nhiệt được Joseph Fourier phát triển lần đầu tiên vào năm 1822 nhằm mục đích mô hình hóa cách thức một đại lượng như nhiệt khuếch tán qua một vùng nhất định</a:t>
            </a:r>
            <a:r>
              <a:rPr lang="en-US" sz="2800">
                <a:effectLst/>
                <a:latin typeface="lato"/>
                <a:ea typeface="lato"/>
                <a:cs typeface="lato"/>
              </a:rPr>
              <a:t> </a:t>
            </a:r>
            <a:r>
              <a:rPr lang="vi-VN" sz="2800">
                <a:latin typeface="lato"/>
                <a:ea typeface="lato"/>
                <a:cs typeface="lato"/>
              </a:rPr>
              <a:t>hoặc khuếch tán chất tan trong một dung dịch</a:t>
            </a:r>
            <a:r>
              <a:rPr lang="vi-VN" sz="2800">
                <a:effectLst/>
                <a:latin typeface="lato"/>
                <a:ea typeface="lato"/>
                <a:cs typeface="lato"/>
              </a:rPr>
              <a:t>.</a:t>
            </a:r>
            <a:endParaRPr lang="en-US" sz="2800">
              <a:effectLst/>
              <a:latin typeface="lato"/>
              <a:ea typeface="lato"/>
              <a:cs typeface="lato"/>
            </a:endParaRPr>
          </a:p>
        </p:txBody>
      </p:sp>
      <p:pic>
        <p:nvPicPr>
          <p:cNvPr id="11" name="Picture 10">
            <a:extLst>
              <a:ext uri="{FF2B5EF4-FFF2-40B4-BE49-F238E27FC236}">
                <a16:creationId xmlns:a16="http://schemas.microsoft.com/office/drawing/2014/main" id="{8FABAFA6-1032-B96D-8F9C-BE5139582769}"/>
              </a:ext>
            </a:extLst>
          </p:cNvPr>
          <p:cNvPicPr>
            <a:picLocks noChangeAspect="1"/>
          </p:cNvPicPr>
          <p:nvPr/>
        </p:nvPicPr>
        <p:blipFill>
          <a:blip r:embed="rId2"/>
          <a:stretch>
            <a:fillRect/>
          </a:stretch>
        </p:blipFill>
        <p:spPr>
          <a:xfrm>
            <a:off x="5268287" y="1299480"/>
            <a:ext cx="3418918" cy="3874201"/>
          </a:xfrm>
          <a:prstGeom prst="rect">
            <a:avLst/>
          </a:prstGeom>
        </p:spPr>
      </p:pic>
      <p:sp>
        <p:nvSpPr>
          <p:cNvPr id="13" name="TextBox 12">
            <a:extLst>
              <a:ext uri="{FF2B5EF4-FFF2-40B4-BE49-F238E27FC236}">
                <a16:creationId xmlns:a16="http://schemas.microsoft.com/office/drawing/2014/main" id="{10A6A224-A916-785B-9403-F3C5A2E9C77D}"/>
              </a:ext>
            </a:extLst>
          </p:cNvPr>
          <p:cNvSpPr txBox="1"/>
          <p:nvPr/>
        </p:nvSpPr>
        <p:spPr>
          <a:xfrm>
            <a:off x="5371982" y="5358465"/>
            <a:ext cx="3315223" cy="400110"/>
          </a:xfrm>
          <a:prstGeom prst="rect">
            <a:avLst/>
          </a:prstGeom>
          <a:noFill/>
        </p:spPr>
        <p:txBody>
          <a:bodyPr wrap="square" rtlCol="0">
            <a:spAutoFit/>
          </a:bodyPr>
          <a:lstStyle/>
          <a:p>
            <a:r>
              <a:rPr lang="vi-VN" sz="2000">
                <a:effectLst/>
                <a:latin typeface="lato"/>
                <a:ea typeface="lato"/>
                <a:cs typeface="lato"/>
              </a:rPr>
              <a:t>Joseph Fourier</a:t>
            </a:r>
            <a:r>
              <a:rPr lang="en-US" sz="2000">
                <a:effectLst/>
                <a:latin typeface="lato"/>
                <a:ea typeface="lato"/>
                <a:cs typeface="lato"/>
              </a:rPr>
              <a:t> (1768-1830)</a:t>
            </a:r>
            <a:endParaRPr lang="en-ID" sz="2000">
              <a:latin typeface="lato"/>
              <a:ea typeface="lato"/>
              <a:cs typeface="lato"/>
            </a:endParaRPr>
          </a:p>
        </p:txBody>
      </p:sp>
    </p:spTree>
    <p:extLst>
      <p:ext uri="{BB962C8B-B14F-4D97-AF65-F5344CB8AC3E}">
        <p14:creationId xmlns:p14="http://schemas.microsoft.com/office/powerpoint/2010/main" val="142807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lIns="91440" tIns="45720" rIns="91440" bIns="45720" anchor="t"/>
          <a:lstStyle/>
          <a:p>
            <a:pPr marL="514350" indent="-514350">
              <a:buAutoNum type="arabicPeriod"/>
            </a:pPr>
            <a:r>
              <a:rPr lang="en-US" sz="3200" err="1">
                <a:latin typeface="lato"/>
                <a:ea typeface="Lato"/>
                <a:cs typeface="Times New Roman"/>
              </a:rPr>
              <a:t>Cơ</a:t>
            </a:r>
            <a:r>
              <a:rPr lang="en-US" sz="3200">
                <a:latin typeface="lato"/>
                <a:ea typeface="Lato"/>
                <a:cs typeface="Times New Roman"/>
              </a:rPr>
              <a:t> </a:t>
            </a:r>
            <a:r>
              <a:rPr lang="en-US" sz="3200" err="1">
                <a:latin typeface="lato"/>
                <a:ea typeface="Lato"/>
                <a:cs typeface="Times New Roman"/>
              </a:rPr>
              <a:t>sở</a:t>
            </a:r>
            <a:r>
              <a:rPr lang="en-US" sz="3200">
                <a:latin typeface="lato"/>
                <a:ea typeface="Lato"/>
                <a:cs typeface="Times New Roman"/>
              </a:rPr>
              <a:t> </a:t>
            </a:r>
            <a:r>
              <a:rPr lang="en-US" sz="3200" err="1">
                <a:latin typeface="lato"/>
                <a:ea typeface="Lato"/>
                <a:cs typeface="Times New Roman"/>
              </a:rPr>
              <a:t>lý</a:t>
            </a:r>
            <a:r>
              <a:rPr lang="en-US" sz="3200">
                <a:latin typeface="lato"/>
                <a:ea typeface="Lato"/>
                <a:cs typeface="Times New Roman"/>
              </a:rPr>
              <a:t> </a:t>
            </a:r>
            <a:r>
              <a:rPr lang="en-US" sz="3200" err="1">
                <a:latin typeface="lato"/>
                <a:ea typeface="Lato"/>
                <a:cs typeface="Times New Roman"/>
              </a:rPr>
              <a:t>thuyết</a:t>
            </a:r>
            <a:endParaRPr lang="en-US" sz="3200">
              <a:latin typeface="lato"/>
              <a:cs typeface="Times New Roman"/>
            </a:endParaRPr>
          </a:p>
        </p:txBody>
      </p:sp>
      <p:sp>
        <p:nvSpPr>
          <p:cNvPr id="4" name="TextBox 3">
            <a:extLst>
              <a:ext uri="{FF2B5EF4-FFF2-40B4-BE49-F238E27FC236}">
                <a16:creationId xmlns:a16="http://schemas.microsoft.com/office/drawing/2014/main" id="{89DE718C-F92D-85B5-89B9-9BFB1BD4D98D}"/>
              </a:ext>
            </a:extLst>
          </p:cNvPr>
          <p:cNvSpPr txBox="1"/>
          <p:nvPr/>
        </p:nvSpPr>
        <p:spPr>
          <a:xfrm>
            <a:off x="198046" y="947956"/>
            <a:ext cx="8747908" cy="523220"/>
          </a:xfrm>
          <a:prstGeom prst="rect">
            <a:avLst/>
          </a:prstGeom>
          <a:noFill/>
        </p:spPr>
        <p:txBody>
          <a:bodyPr wrap="none" rtlCol="0">
            <a:spAutoFit/>
          </a:bodyPr>
          <a:lstStyle/>
          <a:p>
            <a:r>
              <a:rPr lang="en-US" sz="2800" err="1">
                <a:latin typeface="Lato" panose="020F0502020204030203" pitchFamily="34" charset="0"/>
                <a:ea typeface="Lato" panose="020F0502020204030203" pitchFamily="34" charset="0"/>
                <a:cs typeface="Lato" panose="020F0502020204030203" pitchFamily="34" charset="0"/>
              </a:rPr>
              <a:t>Ứng</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dụng</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của</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phương</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trình</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truyền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nhiệt</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trong</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thực</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tế</a:t>
            </a:r>
            <a:endParaRPr lang="en-ID" sz="2800">
              <a:latin typeface="Lato" panose="020F0502020204030203" pitchFamily="34" charset="0"/>
              <a:ea typeface="Lato" panose="020F0502020204030203" pitchFamily="34" charset="0"/>
              <a:cs typeface="Lato" panose="020F0502020204030203" pitchFamily="34" charset="0"/>
            </a:endParaRPr>
          </a:p>
        </p:txBody>
      </p:sp>
      <p:pic>
        <p:nvPicPr>
          <p:cNvPr id="1026" name="Picture 2" descr="Nguyên lý truyền nhiệt - Truyền nhiệt là gì?">
            <a:extLst>
              <a:ext uri="{FF2B5EF4-FFF2-40B4-BE49-F238E27FC236}">
                <a16:creationId xmlns:a16="http://schemas.microsoft.com/office/drawing/2014/main" id="{43A61BBB-FD54-C354-CFF9-3C3FA7FA4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89" y="1888780"/>
            <a:ext cx="3501404" cy="26864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hà máy luyện chì cán mốc 1200 tấn kim loại">
            <a:extLst>
              <a:ext uri="{FF2B5EF4-FFF2-40B4-BE49-F238E27FC236}">
                <a16:creationId xmlns:a16="http://schemas.microsoft.com/office/drawing/2014/main" id="{1BD34D71-19DF-1339-200F-B05CEABB1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513" y="1944938"/>
            <a:ext cx="3623708" cy="2526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CF956A-33CA-0375-1310-B251415410CF}"/>
              </a:ext>
            </a:extLst>
          </p:cNvPr>
          <p:cNvSpPr txBox="1"/>
          <p:nvPr/>
        </p:nvSpPr>
        <p:spPr>
          <a:xfrm>
            <a:off x="595617" y="4913062"/>
            <a:ext cx="3649212" cy="400110"/>
          </a:xfrm>
          <a:prstGeom prst="rect">
            <a:avLst/>
          </a:prstGeom>
          <a:noFill/>
        </p:spPr>
        <p:txBody>
          <a:bodyPr wrap="square" rtlCol="0">
            <a:spAutoFit/>
          </a:bodyPr>
          <a:lstStyle/>
          <a:p>
            <a:r>
              <a:rPr lang="en-US" sz="2000" err="1">
                <a:latin typeface="Lato" panose="020F0502020204030203" pitchFamily="34" charset="0"/>
                <a:ea typeface="Lato" panose="020F0502020204030203" pitchFamily="34" charset="0"/>
                <a:cs typeface="Lato" panose="020F0502020204030203" pitchFamily="34" charset="0"/>
              </a:rPr>
              <a:t>Kỹ</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thuật</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nhiệt</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và</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truyền</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nhiệt</a:t>
            </a:r>
            <a:endParaRPr lang="en-ID" sz="200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4F927AAC-D581-7CA0-E73A-3153958770C0}"/>
              </a:ext>
            </a:extLst>
          </p:cNvPr>
          <p:cNvSpPr txBox="1"/>
          <p:nvPr/>
        </p:nvSpPr>
        <p:spPr>
          <a:xfrm>
            <a:off x="4800507" y="4913062"/>
            <a:ext cx="3733714" cy="400110"/>
          </a:xfrm>
          <a:prstGeom prst="rect">
            <a:avLst/>
          </a:prstGeom>
          <a:noFill/>
        </p:spPr>
        <p:txBody>
          <a:bodyPr wrap="none" rtlCol="0">
            <a:spAutoFit/>
          </a:bodyPr>
          <a:lstStyle/>
          <a:p>
            <a:r>
              <a:rPr lang="en-US" sz="2000" err="1">
                <a:latin typeface="Lato" panose="020F0502020204030203" pitchFamily="34" charset="0"/>
                <a:ea typeface="Lato" panose="020F0502020204030203" pitchFamily="34" charset="0"/>
                <a:cs typeface="Lato" panose="020F0502020204030203" pitchFamily="34" charset="0"/>
              </a:rPr>
              <a:t>Quá</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trình</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luyện</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kim</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và</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sản</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xuất</a:t>
            </a:r>
            <a:endParaRPr lang="en-ID" sz="20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040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 calcmode="lin" valueType="num">
                                      <p:cBhvr additive="base">
                                        <p:cTn id="18" dur="500" fill="hold"/>
                                        <p:tgtEl>
                                          <p:spTgt spid="1026"/>
                                        </p:tgtEl>
                                        <p:attrNameLst>
                                          <p:attrName>ppt_x</p:attrName>
                                        </p:attrNameLst>
                                      </p:cBhvr>
                                      <p:tavLst>
                                        <p:tav tm="0">
                                          <p:val>
                                            <p:strVal val="#ppt_x"/>
                                          </p:val>
                                        </p:tav>
                                        <p:tav tm="100000">
                                          <p:val>
                                            <p:strVal val="#ppt_x"/>
                                          </p:val>
                                        </p:tav>
                                      </p:tavLst>
                                    </p:anim>
                                    <p:anim calcmode="lin" valueType="num">
                                      <p:cBhvr additive="base">
                                        <p:cTn id="19"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anim calcmode="lin" valueType="num">
                                      <p:cBhvr additive="base">
                                        <p:cTn id="30" dur="500" fill="hold"/>
                                        <p:tgtEl>
                                          <p:spTgt spid="1028"/>
                                        </p:tgtEl>
                                        <p:attrNameLst>
                                          <p:attrName>ppt_x</p:attrName>
                                        </p:attrNameLst>
                                      </p:cBhvr>
                                      <p:tavLst>
                                        <p:tav tm="0">
                                          <p:val>
                                            <p:strVal val="#ppt_x"/>
                                          </p:val>
                                        </p:tav>
                                        <p:tav tm="100000">
                                          <p:val>
                                            <p:strVal val="#ppt_x"/>
                                          </p:val>
                                        </p:tav>
                                      </p:tavLst>
                                    </p:anim>
                                    <p:anim calcmode="lin" valueType="num">
                                      <p:cBhvr additive="base">
                                        <p:cTn id="31"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a:xfrm>
            <a:off x="235077" y="88684"/>
            <a:ext cx="8673846" cy="451739"/>
          </a:xfrm>
        </p:spPr>
        <p:txBody>
          <a:bodyPr lIns="91440" tIns="45720" rIns="91440" bIns="45720" anchor="t"/>
          <a:lstStyle/>
          <a:p>
            <a:r>
              <a:rPr lang="en-US" sz="3200">
                <a:latin typeface="lato"/>
                <a:ea typeface="Lato"/>
                <a:cs typeface="Times New Roman"/>
              </a:rPr>
              <a:t>2. </a:t>
            </a:r>
            <a:r>
              <a:rPr lang="en-US" sz="3200" err="1">
                <a:latin typeface="lato"/>
                <a:ea typeface="Lato"/>
                <a:cs typeface="Times New Roman"/>
              </a:rPr>
              <a:t>Phát</a:t>
            </a:r>
            <a:r>
              <a:rPr lang="en-US" sz="3200">
                <a:latin typeface="lato"/>
                <a:ea typeface="Lato"/>
                <a:cs typeface="Times New Roman"/>
              </a:rPr>
              <a:t> </a:t>
            </a:r>
            <a:r>
              <a:rPr lang="en-US" sz="3200" err="1">
                <a:latin typeface="lato"/>
                <a:ea typeface="Lato"/>
                <a:cs typeface="Times New Roman"/>
              </a:rPr>
              <a:t>biểu</a:t>
            </a:r>
            <a:r>
              <a:rPr lang="en-US" sz="3200">
                <a:latin typeface="lato"/>
                <a:ea typeface="Lato"/>
                <a:cs typeface="Times New Roman"/>
              </a:rPr>
              <a:t> </a:t>
            </a:r>
            <a:r>
              <a:rPr lang="en-US" sz="3200" err="1">
                <a:latin typeface="lato"/>
                <a:ea typeface="Lato"/>
                <a:cs typeface="Times New Roman"/>
              </a:rPr>
              <a:t>phương</a:t>
            </a:r>
            <a:r>
              <a:rPr lang="en-US" sz="3200">
                <a:latin typeface="lato"/>
                <a:ea typeface="Lato"/>
                <a:cs typeface="Times New Roman"/>
              </a:rPr>
              <a:t> </a:t>
            </a:r>
            <a:r>
              <a:rPr lang="en-US" sz="3200" err="1">
                <a:latin typeface="lato"/>
                <a:ea typeface="Lato"/>
                <a:cs typeface="Times New Roman"/>
              </a:rPr>
              <a:t>trình</a:t>
            </a:r>
            <a:endParaRPr lang="en-US" sz="3200">
              <a:latin typeface="lato"/>
              <a:cs typeface="Times New Roman"/>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5C1A5DDF-F074-4C6B-2A98-1FB209A68C04}"/>
                  </a:ext>
                </a:extLst>
              </p:cNvPr>
              <p:cNvSpPr txBox="1"/>
              <p:nvPr/>
            </p:nvSpPr>
            <p:spPr>
              <a:xfrm>
                <a:off x="163142" y="880300"/>
                <a:ext cx="8901221"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solidFill>
                      <a:srgbClr val="202122"/>
                    </a:solidFill>
                    <a:latin typeface="Lato" panose="020F0502020204030203" pitchFamily="34" charset="0"/>
                    <a:ea typeface="Lato" panose="020F0502020204030203" pitchFamily="34" charset="0"/>
                    <a:cs typeface="Lato" panose="020F0502020204030203" pitchFamily="34" charset="0"/>
                  </a:rPr>
                  <a:t>Trong toán học, nếu cho một tập con mở </a:t>
                </a:r>
                <a14:m>
                  <m:oMath xmlns:m="http://schemas.openxmlformats.org/officeDocument/2006/math">
                    <m:r>
                      <a:rPr lang="en-US" sz="2800" b="0" i="1" smtClean="0">
                        <a:solidFill>
                          <a:srgbClr val="202122"/>
                        </a:solidFill>
                        <a:latin typeface="Cambria Math" panose="02040503050406030204" pitchFamily="18" charset="0"/>
                        <a:ea typeface="+mn-lt"/>
                        <a:cs typeface="Arial"/>
                      </a:rPr>
                      <m:t>𝑈</m:t>
                    </m:r>
                  </m:oMath>
                </a14:m>
                <a:r>
                  <a:rPr lang="vi-VN" sz="2800">
                    <a:solidFill>
                      <a:srgbClr val="202122"/>
                    </a:solidFill>
                    <a:latin typeface="Lato" panose="020F0502020204030203" pitchFamily="34" charset="0"/>
                    <a:ea typeface="Lato" panose="020F0502020204030203" pitchFamily="34" charset="0"/>
                    <a:cs typeface="Lato" panose="020F0502020204030203" pitchFamily="34" charset="0"/>
                  </a:rPr>
                  <a:t> của </a:t>
                </a:r>
                <a14:m>
                  <m:oMath xmlns:m="http://schemas.openxmlformats.org/officeDocument/2006/math">
                    <m:sSup>
                      <m:sSupPr>
                        <m:ctrlPr>
                          <a:rPr lang="en-US" sz="2800" b="0" i="1" smtClean="0">
                            <a:solidFill>
                              <a:srgbClr val="202122"/>
                            </a:solidFill>
                            <a:latin typeface="Cambria Math" panose="02040503050406030204" pitchFamily="18" charset="0"/>
                            <a:ea typeface="+mn-lt"/>
                            <a:cs typeface="Arial"/>
                          </a:rPr>
                        </m:ctrlPr>
                      </m:sSupPr>
                      <m:e>
                        <m:r>
                          <a:rPr lang="en-US" sz="2800" b="0" i="1" smtClean="0">
                            <a:solidFill>
                              <a:srgbClr val="202122"/>
                            </a:solidFill>
                            <a:latin typeface="Cambria Math" panose="02040503050406030204" pitchFamily="18" charset="0"/>
                            <a:ea typeface="+mn-lt"/>
                            <a:cs typeface="Arial"/>
                          </a:rPr>
                          <m:t>𝑅</m:t>
                        </m:r>
                      </m:e>
                      <m:sup>
                        <m:r>
                          <a:rPr lang="en-US" sz="2800" b="0" i="1" smtClean="0">
                            <a:solidFill>
                              <a:srgbClr val="202122"/>
                            </a:solidFill>
                            <a:latin typeface="Cambria Math" panose="02040503050406030204" pitchFamily="18" charset="0"/>
                            <a:ea typeface="+mn-lt"/>
                            <a:cs typeface="Arial"/>
                          </a:rPr>
                          <m:t>𝑛</m:t>
                        </m:r>
                      </m:sup>
                    </m:sSup>
                  </m:oMath>
                </a14:m>
                <a:r>
                  <a:rPr lang="vi-VN" sz="2800">
                    <a:solidFill>
                      <a:srgbClr val="202122"/>
                    </a:solidFill>
                    <a:latin typeface="Lato" panose="020F0502020204030203" pitchFamily="34" charset="0"/>
                    <a:ea typeface="Lato" panose="020F0502020204030203" pitchFamily="34" charset="0"/>
                    <a:cs typeface="Lato" panose="020F0502020204030203" pitchFamily="34" charset="0"/>
                  </a:rPr>
                  <a:t> và một khoảng con </a:t>
                </a:r>
                <a14:m>
                  <m:oMath xmlns:m="http://schemas.openxmlformats.org/officeDocument/2006/math">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𝐼</m:t>
                    </m:r>
                  </m:oMath>
                </a14:m>
                <a:r>
                  <a:rPr lang="vi-VN" sz="2800">
                    <a:solidFill>
                      <a:srgbClr val="202122"/>
                    </a:solidFill>
                    <a:latin typeface="Lato" panose="020F0502020204030203" pitchFamily="34" charset="0"/>
                    <a:ea typeface="Lato" panose="020F0502020204030203" pitchFamily="34" charset="0"/>
                    <a:cs typeface="Lato" panose="020F0502020204030203" pitchFamily="34" charset="0"/>
                  </a:rPr>
                  <a:t> của </a:t>
                </a:r>
                <a14:m>
                  <m:oMath xmlns:m="http://schemas.openxmlformats.org/officeDocument/2006/math">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𝑅</m:t>
                    </m:r>
                  </m:oMath>
                </a14:m>
                <a:r>
                  <a:rPr lang="vi-VN" sz="2800">
                    <a:solidFill>
                      <a:srgbClr val="202122"/>
                    </a:solidFill>
                    <a:latin typeface="Lato" panose="020F0502020204030203" pitchFamily="34" charset="0"/>
                    <a:ea typeface="Lato" panose="020F0502020204030203" pitchFamily="34" charset="0"/>
                    <a:cs typeface="Lato" panose="020F0502020204030203" pitchFamily="34" charset="0"/>
                  </a:rPr>
                  <a:t> , người ta nói rằng hàm </a:t>
                </a:r>
                <a:endParaRPr lang="en-US" sz="2800">
                  <a:solidFill>
                    <a:srgbClr val="202122"/>
                  </a:solidFill>
                  <a:latin typeface="Lato" panose="020F0502020204030203" pitchFamily="34" charset="0"/>
                  <a:ea typeface="Lato" panose="020F0502020204030203" pitchFamily="34" charset="0"/>
                  <a:cs typeface="Lato" panose="020F0502020204030203" pitchFamily="34" charset="0"/>
                </a:endParaRPr>
              </a:p>
              <a:p>
                <a14:m>
                  <m:oMath xmlns:m="http://schemas.openxmlformats.org/officeDocument/2006/math">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𝑢</m:t>
                    </m:r>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 :</m:t>
                    </m:r>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𝑈</m:t>
                    </m:r>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m:t>
                    </m:r>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𝐼</m:t>
                    </m:r>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m:t>
                    </m:r>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𝑅</m:t>
                    </m:r>
                  </m:oMath>
                </a14:m>
                <a:r>
                  <a:rPr lang="vi-VN" sz="2800">
                    <a:solidFill>
                      <a:srgbClr val="202122"/>
                    </a:solidFill>
                    <a:latin typeface="Lato" panose="020F0502020204030203" pitchFamily="34" charset="0"/>
                    <a:ea typeface="Lato" panose="020F0502020204030203" pitchFamily="34" charset="0"/>
                    <a:cs typeface="Lato" panose="020F0502020204030203" pitchFamily="34" charset="0"/>
                  </a:rPr>
                  <a:t> là nghiệm của </a:t>
                </a:r>
                <a:r>
                  <a:rPr lang="vi-VN" sz="2800" b="1">
                    <a:solidFill>
                      <a:srgbClr val="202122"/>
                    </a:solidFill>
                    <a:latin typeface="Lato" panose="020F0502020204030203" pitchFamily="34" charset="0"/>
                    <a:ea typeface="Lato" panose="020F0502020204030203" pitchFamily="34" charset="0"/>
                    <a:cs typeface="Lato" panose="020F0502020204030203" pitchFamily="34" charset="0"/>
                  </a:rPr>
                  <a:t>phương trình nhiệt</a:t>
                </a:r>
                <a:r>
                  <a:rPr lang="vi-VN" sz="2800">
                    <a:solidFill>
                      <a:srgbClr val="202122"/>
                    </a:solidFill>
                    <a:latin typeface="Lato" panose="020F0502020204030203" pitchFamily="34" charset="0"/>
                    <a:ea typeface="Lato" panose="020F0502020204030203" pitchFamily="34" charset="0"/>
                    <a:cs typeface="Lato" panose="020F0502020204030203" pitchFamily="34" charset="0"/>
                  </a:rPr>
                  <a:t> nếu</a:t>
                </a:r>
                <a:endParaRPr lang="vi-VN" sz="2800">
                  <a:latin typeface="Lato" panose="020F0502020204030203" pitchFamily="34" charset="0"/>
                  <a:ea typeface="Lato" panose="020F0502020204030203" pitchFamily="34" charset="0"/>
                  <a:cs typeface="Lato" panose="020F0502020204030203" pitchFamily="34" charset="0"/>
                </a:endParaRPr>
              </a:p>
              <a:p>
                <a:pPr algn="l"/>
                <a:endParaRPr lang="vi-VN">
                  <a:latin typeface="Arial"/>
                  <a:cs typeface="Arial"/>
                </a:endParaRPr>
              </a:p>
            </p:txBody>
          </p:sp>
        </mc:Choice>
        <mc:Fallback xmlns="">
          <p:sp>
            <p:nvSpPr>
              <p:cNvPr id="5" name="Hộp Văn bản 4">
                <a:extLst>
                  <a:ext uri="{FF2B5EF4-FFF2-40B4-BE49-F238E27FC236}">
                    <a16:creationId xmlns:a16="http://schemas.microsoft.com/office/drawing/2014/main" id="{5C1A5DDF-F074-4C6B-2A98-1FB209A68C04}"/>
                  </a:ext>
                </a:extLst>
              </p:cNvPr>
              <p:cNvSpPr txBox="1">
                <a:spLocks noRot="1" noChangeAspect="1" noMove="1" noResize="1" noEditPoints="1" noAdjustHandles="1" noChangeArrowheads="1" noChangeShapeType="1" noTextEdit="1"/>
              </p:cNvSpPr>
              <p:nvPr/>
            </p:nvSpPr>
            <p:spPr>
              <a:xfrm>
                <a:off x="163142" y="880300"/>
                <a:ext cx="8901221" cy="1661993"/>
              </a:xfrm>
              <a:prstGeom prst="rect">
                <a:avLst/>
              </a:prstGeom>
              <a:blipFill>
                <a:blip r:embed="rId3"/>
                <a:stretch>
                  <a:fillRect l="-1438" t="-36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3BCD9636-62A1-DC86-5116-68772C2FBB08}"/>
                  </a:ext>
                </a:extLst>
              </p:cNvPr>
              <p:cNvSpPr txBox="1"/>
              <p:nvPr/>
            </p:nvSpPr>
            <p:spPr>
              <a:xfrm>
                <a:off x="164374" y="3809882"/>
                <a:ext cx="8652456"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solidFill>
                      <a:srgbClr val="202122"/>
                    </a:solidFill>
                    <a:latin typeface="Lato" panose="020F0502020204030203" pitchFamily="34" charset="0"/>
                    <a:ea typeface="Lato" panose="020F0502020204030203" pitchFamily="34" charset="0"/>
                    <a:cs typeface="Lato" panose="020F0502020204030203" pitchFamily="34" charset="0"/>
                  </a:rPr>
                  <a:t>trong đó:</a:t>
                </a:r>
                <a:endParaRPr lang="vi-VN" sz="2800">
                  <a:latin typeface="Lato" panose="020F0502020204030203" pitchFamily="34" charset="0"/>
                  <a:ea typeface="Lato" panose="020F0502020204030203" pitchFamily="34" charset="0"/>
                  <a:cs typeface="Lato" panose="020F0502020204030203" pitchFamily="34" charset="0"/>
                </a:endParaRPr>
              </a:p>
              <a:p>
                <a:r>
                  <a:rPr lang="vi-VN" sz="2800">
                    <a:solidFill>
                      <a:srgbClr val="202122"/>
                    </a:solidFill>
                    <a:latin typeface="Lato" panose="020F0502020204030203" pitchFamily="34" charset="0"/>
                    <a:ea typeface="Lato" panose="020F0502020204030203" pitchFamily="34" charset="0"/>
                    <a:cs typeface="Lato" panose="020F0502020204030203" pitchFamily="34" charset="0"/>
                  </a:rPr>
                  <a:t> </a:t>
                </a:r>
                <a:r>
                  <a:rPr lang="en-US" sz="2800">
                    <a:solidFill>
                      <a:srgbClr val="202122"/>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d>
                      <m:dPr>
                        <m:ctrlPr>
                          <a:rPr lang="en-US" sz="2800" b="0" i="1" dirty="0" smtClean="0">
                            <a:solidFill>
                              <a:srgbClr val="202122"/>
                            </a:solidFill>
                            <a:latin typeface="Cambria Math" panose="02040503050406030204" pitchFamily="18" charset="0"/>
                            <a:ea typeface="+mn-lt"/>
                            <a:cs typeface="Arial"/>
                          </a:rPr>
                        </m:ctrlPr>
                      </m:dPr>
                      <m:e>
                        <m:sSub>
                          <m:sSubPr>
                            <m:ctrlPr>
                              <a:rPr lang="en-US" sz="2800" b="0" i="1" dirty="0" smtClean="0">
                                <a:solidFill>
                                  <a:srgbClr val="202122"/>
                                </a:solidFill>
                                <a:latin typeface="Cambria Math" panose="02040503050406030204" pitchFamily="18" charset="0"/>
                                <a:ea typeface="+mn-lt"/>
                                <a:cs typeface="Arial"/>
                              </a:rPr>
                            </m:ctrlPr>
                          </m:sSubPr>
                          <m:e>
                            <m:r>
                              <a:rPr lang="en-US" sz="2800" b="0" i="1" dirty="0" smtClean="0">
                                <a:solidFill>
                                  <a:srgbClr val="202122"/>
                                </a:solidFill>
                                <a:latin typeface="Cambria Math" panose="02040503050406030204" pitchFamily="18" charset="0"/>
                                <a:ea typeface="+mn-lt"/>
                                <a:cs typeface="Arial"/>
                              </a:rPr>
                              <m:t>𝑥</m:t>
                            </m:r>
                          </m:e>
                          <m:sub>
                            <m:r>
                              <a:rPr lang="en-US" sz="2800" b="0" i="0" dirty="0" smtClean="0">
                                <a:solidFill>
                                  <a:srgbClr val="202122"/>
                                </a:solidFill>
                                <a:latin typeface="Cambria Math" panose="02040503050406030204" pitchFamily="18" charset="0"/>
                                <a:ea typeface="+mn-lt"/>
                                <a:cs typeface="Arial"/>
                              </a:rPr>
                              <m:t>1</m:t>
                            </m:r>
                          </m:sub>
                        </m:sSub>
                        <m:r>
                          <a:rPr lang="en-US" sz="2800" b="0" i="0" dirty="0" smtClean="0">
                            <a:solidFill>
                              <a:srgbClr val="202122"/>
                            </a:solidFill>
                            <a:latin typeface="Cambria Math" panose="02040503050406030204" pitchFamily="18" charset="0"/>
                            <a:ea typeface="+mn-lt"/>
                            <a:cs typeface="Arial"/>
                          </a:rPr>
                          <m:t>,…,</m:t>
                        </m:r>
                        <m:r>
                          <a:rPr lang="vi-VN" sz="2800" i="1" dirty="0">
                            <a:solidFill>
                              <a:srgbClr val="202122"/>
                            </a:solidFill>
                            <a:latin typeface="Cambria Math" panose="02040503050406030204" pitchFamily="18" charset="0"/>
                            <a:ea typeface="+mn-lt"/>
                            <a:cs typeface="Arial"/>
                          </a:rPr>
                          <m:t> </m:t>
                        </m:r>
                        <m:sSub>
                          <m:sSubPr>
                            <m:ctrlPr>
                              <a:rPr lang="en-US" sz="2800" b="0" i="1" dirty="0" smtClean="0">
                                <a:solidFill>
                                  <a:srgbClr val="202122"/>
                                </a:solidFill>
                                <a:latin typeface="Cambria Math" panose="02040503050406030204" pitchFamily="18" charset="0"/>
                                <a:ea typeface="+mn-lt"/>
                                <a:cs typeface="Arial"/>
                              </a:rPr>
                            </m:ctrlPr>
                          </m:sSubPr>
                          <m:e>
                            <m:r>
                              <a:rPr lang="en-US" sz="2800" b="0" i="1" dirty="0" smtClean="0">
                                <a:solidFill>
                                  <a:srgbClr val="202122"/>
                                </a:solidFill>
                                <a:latin typeface="Cambria Math" panose="02040503050406030204" pitchFamily="18" charset="0"/>
                                <a:ea typeface="+mn-lt"/>
                                <a:cs typeface="Arial"/>
                              </a:rPr>
                              <m:t>𝑥</m:t>
                            </m:r>
                          </m:e>
                          <m:sub>
                            <m:r>
                              <a:rPr lang="en-US" sz="2800" b="0" i="1" dirty="0" smtClean="0">
                                <a:solidFill>
                                  <a:srgbClr val="202122"/>
                                </a:solidFill>
                                <a:latin typeface="Cambria Math" panose="02040503050406030204" pitchFamily="18" charset="0"/>
                                <a:ea typeface="+mn-lt"/>
                                <a:cs typeface="Arial"/>
                              </a:rPr>
                              <m:t>𝑛</m:t>
                            </m:r>
                          </m:sub>
                        </m:sSub>
                        <m:r>
                          <a:rPr lang="en-US" sz="2800" b="0" i="1" dirty="0" smtClean="0">
                            <a:solidFill>
                              <a:srgbClr val="202122"/>
                            </a:solidFill>
                            <a:latin typeface="Cambria Math" panose="02040503050406030204" pitchFamily="18" charset="0"/>
                            <a:ea typeface="+mn-lt"/>
                            <a:cs typeface="Arial"/>
                          </a:rPr>
                          <m:t>,</m:t>
                        </m:r>
                        <m:r>
                          <a:rPr lang="en-US" sz="2800" b="0" i="1" dirty="0" smtClean="0">
                            <a:solidFill>
                              <a:srgbClr val="202122"/>
                            </a:solidFill>
                            <a:latin typeface="Cambria Math" panose="02040503050406030204" pitchFamily="18" charset="0"/>
                            <a:ea typeface="+mn-lt"/>
                            <a:cs typeface="Arial"/>
                          </a:rPr>
                          <m:t>𝑡</m:t>
                        </m:r>
                      </m:e>
                    </m:d>
                  </m:oMath>
                </a14:m>
                <a:r>
                  <a:rPr lang="en-US" sz="2800">
                    <a:solidFill>
                      <a:srgbClr val="202122"/>
                    </a:solidFill>
                    <a:latin typeface="Lato" panose="020F0502020204030203" pitchFamily="34" charset="0"/>
                    <a:ea typeface="Lato" panose="020F0502020204030203" pitchFamily="34" charset="0"/>
                    <a:cs typeface="Lato" panose="020F0502020204030203" pitchFamily="34" charset="0"/>
                  </a:rPr>
                  <a:t> </a:t>
                </a:r>
                <a:r>
                  <a:rPr lang="vi-VN" sz="2800">
                    <a:solidFill>
                      <a:srgbClr val="202122"/>
                    </a:solidFill>
                    <a:latin typeface="Lato" panose="020F0502020204030203" pitchFamily="34" charset="0"/>
                    <a:ea typeface="Lato" panose="020F0502020204030203" pitchFamily="34" charset="0"/>
                    <a:cs typeface="Lato" panose="020F0502020204030203" pitchFamily="34" charset="0"/>
                  </a:rPr>
                  <a:t>biểu thị một điểm tổng quát của miền xác định</a:t>
                </a:r>
                <a:endParaRPr lang="vi-VN" sz="2800">
                  <a:latin typeface="Lato" panose="020F0502020204030203" pitchFamily="34" charset="0"/>
                  <a:ea typeface="Lato" panose="020F0502020204030203" pitchFamily="34" charset="0"/>
                  <a:cs typeface="Lato" panose="020F0502020204030203" pitchFamily="34" charset="0"/>
                </a:endParaRPr>
              </a:p>
              <a:p>
                <a:r>
                  <a:rPr lang="vi-VN" sz="2800">
                    <a:solidFill>
                      <a:srgbClr val="202122"/>
                    </a:solidFill>
                    <a:latin typeface="Lato" panose="020F0502020204030203" pitchFamily="34" charset="0"/>
                    <a:ea typeface="Lato" panose="020F0502020204030203" pitchFamily="34" charset="0"/>
                    <a:cs typeface="Lato" panose="020F0502020204030203" pitchFamily="34" charset="0"/>
                  </a:rPr>
                  <a:t> </a:t>
                </a:r>
                <a:r>
                  <a:rPr lang="en-US" sz="2800">
                    <a:solidFill>
                      <a:srgbClr val="202122"/>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𝑡</m:t>
                    </m:r>
                  </m:oMath>
                </a14:m>
                <a:r>
                  <a:rPr lang="vi-VN" sz="2800">
                    <a:solidFill>
                      <a:srgbClr val="202122"/>
                    </a:solidFill>
                    <a:latin typeface="Lato" panose="020F0502020204030203" pitchFamily="34" charset="0"/>
                    <a:ea typeface="Lato" panose="020F0502020204030203" pitchFamily="34" charset="0"/>
                    <a:cs typeface="Lato" panose="020F0502020204030203" pitchFamily="34" charset="0"/>
                  </a:rPr>
                  <a:t> là thời gian </a:t>
                </a:r>
                <a:endParaRPr lang="vi-VN" sz="2800">
                  <a:latin typeface="Lato" panose="020F0502020204030203" pitchFamily="34" charset="0"/>
                  <a:ea typeface="Lato" panose="020F0502020204030203" pitchFamily="34" charset="0"/>
                  <a:cs typeface="Lato" panose="020F0502020204030203" pitchFamily="34" charset="0"/>
                </a:endParaRPr>
              </a:p>
              <a:p>
                <a:r>
                  <a:rPr lang="vi-VN" sz="2800">
                    <a:solidFill>
                      <a:srgbClr val="202122"/>
                    </a:solidFill>
                    <a:latin typeface="Lato" panose="020F0502020204030203" pitchFamily="34" charset="0"/>
                    <a:ea typeface="Lato" panose="020F0502020204030203" pitchFamily="34" charset="0"/>
                    <a:cs typeface="Lato" panose="020F0502020204030203" pitchFamily="34" charset="0"/>
                  </a:rPr>
                  <a:t> </a:t>
                </a:r>
                <a:r>
                  <a:rPr lang="en-US" sz="2800">
                    <a:solidFill>
                      <a:srgbClr val="202122"/>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sSub>
                      <m:sSubPr>
                        <m:ctrlP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ctrlPr>
                      </m:sSubPr>
                      <m:e>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𝑥</m:t>
                        </m:r>
                      </m:e>
                      <m:sub>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1</m:t>
                        </m:r>
                      </m:sub>
                    </m:sSub>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m:t>
                    </m:r>
                    <m:sSub>
                      <m:sSubPr>
                        <m:ctrlP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ctrlPr>
                      </m:sSubPr>
                      <m:e>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𝑥</m:t>
                        </m:r>
                      </m:e>
                      <m:sub>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𝑛</m:t>
                        </m:r>
                      </m:sub>
                    </m:sSub>
                    <m:r>
                      <a:rPr lang="en-US" sz="2800" b="0" i="1" smtClean="0">
                        <a:solidFill>
                          <a:srgbClr val="202122"/>
                        </a:solidFill>
                        <a:latin typeface="Cambria Math" panose="02040503050406030204" pitchFamily="18" charset="0"/>
                        <a:ea typeface="Lato" panose="020F0502020204030203" pitchFamily="34" charset="0"/>
                        <a:cs typeface="Lato" panose="020F0502020204030203" pitchFamily="34" charset="0"/>
                      </a:rPr>
                      <m:t> </m:t>
                    </m:r>
                  </m:oMath>
                </a14:m>
                <a:r>
                  <a:rPr lang="vi-VN" sz="2800">
                    <a:solidFill>
                      <a:srgbClr val="202122"/>
                    </a:solidFill>
                    <a:latin typeface="Lato" panose="020F0502020204030203" pitchFamily="34" charset="0"/>
                    <a:ea typeface="Lato" panose="020F0502020204030203" pitchFamily="34" charset="0"/>
                    <a:cs typeface="Lato" panose="020F0502020204030203" pitchFamily="34" charset="0"/>
                  </a:rPr>
                  <a:t>là "các biến không gian"</a:t>
                </a:r>
                <a:endParaRPr lang="vi-VN">
                  <a:latin typeface="Lato" panose="020F0502020204030203" pitchFamily="34" charset="0"/>
                  <a:ea typeface="Lato" panose="020F0502020204030203" pitchFamily="34" charset="0"/>
                  <a:cs typeface="Lato" panose="020F0502020204030203" pitchFamily="34" charset="0"/>
                </a:endParaRPr>
              </a:p>
              <a:p>
                <a:pPr algn="l"/>
                <a:endParaRPr lang="vi-VN">
                  <a:latin typeface="Arial"/>
                  <a:cs typeface="Arial"/>
                </a:endParaRPr>
              </a:p>
            </p:txBody>
          </p:sp>
        </mc:Choice>
        <mc:Fallback xmlns="">
          <p:sp>
            <p:nvSpPr>
              <p:cNvPr id="6" name="Hộp Văn bản 5">
                <a:extLst>
                  <a:ext uri="{FF2B5EF4-FFF2-40B4-BE49-F238E27FC236}">
                    <a16:creationId xmlns:a16="http://schemas.microsoft.com/office/drawing/2014/main" id="{3BCD9636-62A1-DC86-5116-68772C2FBB08}"/>
                  </a:ext>
                </a:extLst>
              </p:cNvPr>
              <p:cNvSpPr txBox="1">
                <a:spLocks noRot="1" noChangeAspect="1" noMove="1" noResize="1" noEditPoints="1" noAdjustHandles="1" noChangeArrowheads="1" noChangeShapeType="1" noTextEdit="1"/>
              </p:cNvSpPr>
              <p:nvPr/>
            </p:nvSpPr>
            <p:spPr>
              <a:xfrm>
                <a:off x="164374" y="3809882"/>
                <a:ext cx="8652456" cy="2523768"/>
              </a:xfrm>
              <a:prstGeom prst="rect">
                <a:avLst/>
              </a:prstGeom>
              <a:blipFill>
                <a:blip r:embed="rId4"/>
                <a:stretch>
                  <a:fillRect l="-1480" t="-2657" r="-423"/>
                </a:stretch>
              </a:blipFill>
            </p:spPr>
            <p:txBody>
              <a:bodyPr/>
              <a:lstStyle/>
              <a:p>
                <a:r>
                  <a:rPr lang="en-US">
                    <a:noFill/>
                  </a:rPr>
                  <a:t> </a:t>
                </a:r>
              </a:p>
            </p:txBody>
          </p:sp>
        </mc:Fallback>
      </mc:AlternateContent>
      <p:pic>
        <p:nvPicPr>
          <p:cNvPr id="8" name="Hình ảnh 7" descr="Ảnh có chứa Phông chữ, chữ viết tay, số, hàng&#10;&#10;Mô tả được tự động tạo">
            <a:extLst>
              <a:ext uri="{FF2B5EF4-FFF2-40B4-BE49-F238E27FC236}">
                <a16:creationId xmlns:a16="http://schemas.microsoft.com/office/drawing/2014/main" id="{3C9F3092-060F-63B2-CF85-12F9ADFD9AF4}"/>
              </a:ext>
            </a:extLst>
          </p:cNvPr>
          <p:cNvPicPr>
            <a:picLocks noChangeAspect="1"/>
          </p:cNvPicPr>
          <p:nvPr/>
        </p:nvPicPr>
        <p:blipFill>
          <a:blip r:embed="rId5"/>
          <a:stretch>
            <a:fillRect/>
          </a:stretch>
        </p:blipFill>
        <p:spPr>
          <a:xfrm>
            <a:off x="1943045" y="2502875"/>
            <a:ext cx="5203068" cy="1450739"/>
          </a:xfrm>
          <a:prstGeom prst="rect">
            <a:avLst/>
          </a:prstGeom>
        </p:spPr>
      </p:pic>
    </p:spTree>
    <p:extLst>
      <p:ext uri="{BB962C8B-B14F-4D97-AF65-F5344CB8AC3E}">
        <p14:creationId xmlns:p14="http://schemas.microsoft.com/office/powerpoint/2010/main" val="202894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lIns="91440" tIns="45720" rIns="91440" bIns="45720" anchor="t"/>
          <a:lstStyle/>
          <a:p>
            <a:r>
              <a:rPr lang="en-US" sz="3200">
                <a:latin typeface="lato"/>
                <a:ea typeface="Lato"/>
                <a:cs typeface="Times New Roman"/>
              </a:rPr>
              <a:t>2. </a:t>
            </a:r>
            <a:r>
              <a:rPr lang="en-US" sz="3200" err="1">
                <a:latin typeface="lato"/>
                <a:ea typeface="Lato"/>
                <a:cs typeface="Times New Roman"/>
              </a:rPr>
              <a:t>Phát</a:t>
            </a:r>
            <a:r>
              <a:rPr lang="en-US" sz="3200">
                <a:latin typeface="lato"/>
                <a:ea typeface="Lato"/>
                <a:cs typeface="Times New Roman"/>
              </a:rPr>
              <a:t> </a:t>
            </a:r>
            <a:r>
              <a:rPr lang="en-US" sz="3200" err="1">
                <a:latin typeface="lato"/>
                <a:ea typeface="Lato"/>
                <a:cs typeface="Times New Roman"/>
              </a:rPr>
              <a:t>biểu</a:t>
            </a:r>
            <a:r>
              <a:rPr lang="en-US" sz="3200">
                <a:latin typeface="lato"/>
                <a:ea typeface="Lato"/>
                <a:cs typeface="Times New Roman"/>
              </a:rPr>
              <a:t> </a:t>
            </a:r>
            <a:r>
              <a:rPr lang="en-US" sz="3200" err="1">
                <a:latin typeface="lato"/>
                <a:ea typeface="Lato"/>
                <a:cs typeface="Times New Roman"/>
              </a:rPr>
              <a:t>phương</a:t>
            </a:r>
            <a:r>
              <a:rPr lang="en-US" sz="3200">
                <a:latin typeface="lato"/>
                <a:ea typeface="Lato"/>
                <a:cs typeface="Times New Roman"/>
              </a:rPr>
              <a:t> </a:t>
            </a:r>
            <a:r>
              <a:rPr lang="en-US" sz="3200" err="1">
                <a:latin typeface="lato"/>
                <a:ea typeface="Lato"/>
                <a:cs typeface="Times New Roman"/>
              </a:rPr>
              <a:t>trình</a:t>
            </a:r>
            <a:endParaRPr lang="en-US" sz="3200">
              <a:latin typeface="lato"/>
              <a:cs typeface="Times New Roman"/>
            </a:endParaRPr>
          </a:p>
        </p:txBody>
      </p:sp>
      <p:sp>
        <p:nvSpPr>
          <p:cNvPr id="4" name="Hộp Văn bản 3">
            <a:extLst>
              <a:ext uri="{FF2B5EF4-FFF2-40B4-BE49-F238E27FC236}">
                <a16:creationId xmlns:a16="http://schemas.microsoft.com/office/drawing/2014/main" id="{DECA9701-1411-F02D-9BF0-CEAC0D79794A}"/>
              </a:ext>
            </a:extLst>
          </p:cNvPr>
          <p:cNvSpPr txBox="1"/>
          <p:nvPr/>
        </p:nvSpPr>
        <p:spPr>
          <a:xfrm>
            <a:off x="235077" y="1063948"/>
            <a:ext cx="8382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Tx/>
              <a:buChar char="-"/>
            </a:pPr>
            <a:r>
              <a:rPr lang="en-US" b="1">
                <a:solidFill>
                  <a:srgbClr val="202122"/>
                </a:solidFill>
                <a:latin typeface="Lato"/>
                <a:ea typeface="Lato"/>
                <a:cs typeface="Lato"/>
              </a:rPr>
              <a:t>Phương </a:t>
            </a:r>
            <a:r>
              <a:rPr lang="en-US" b="1" err="1">
                <a:solidFill>
                  <a:srgbClr val="202122"/>
                </a:solidFill>
                <a:latin typeface="Lato"/>
                <a:ea typeface="Lato"/>
                <a:cs typeface="Lato"/>
              </a:rPr>
              <a:t>trình</a:t>
            </a:r>
            <a:r>
              <a:rPr lang="en-US" b="1">
                <a:solidFill>
                  <a:srgbClr val="202122"/>
                </a:solidFill>
                <a:latin typeface="Lato"/>
                <a:ea typeface="Lato"/>
                <a:cs typeface="Lato"/>
              </a:rPr>
              <a:t> </a:t>
            </a:r>
            <a:r>
              <a:rPr lang="en-US" b="1" err="1">
                <a:solidFill>
                  <a:srgbClr val="202122"/>
                </a:solidFill>
                <a:latin typeface="Lato"/>
                <a:ea typeface="Lato"/>
                <a:cs typeface="Lato"/>
              </a:rPr>
              <a:t>nhiệt</a:t>
            </a:r>
            <a:r>
              <a:rPr lang="en-US" b="1">
                <a:solidFill>
                  <a:srgbClr val="202122"/>
                </a:solidFill>
                <a:latin typeface="Lato"/>
                <a:ea typeface="Lato"/>
                <a:cs typeface="Lato"/>
              </a:rPr>
              <a:t> </a:t>
            </a:r>
            <a:r>
              <a:rPr lang="en-US" b="1" err="1">
                <a:solidFill>
                  <a:srgbClr val="202122"/>
                </a:solidFill>
                <a:latin typeface="Lato"/>
                <a:ea typeface="Lato"/>
                <a:cs typeface="Lato"/>
              </a:rPr>
              <a:t>được</a:t>
            </a:r>
            <a:r>
              <a:rPr lang="en-US" b="1">
                <a:solidFill>
                  <a:srgbClr val="202122"/>
                </a:solidFill>
                <a:latin typeface="Lato"/>
                <a:ea typeface="Lato"/>
                <a:cs typeface="Lato"/>
              </a:rPr>
              <a:t> </a:t>
            </a:r>
            <a:r>
              <a:rPr lang="en-US" b="1" err="1">
                <a:solidFill>
                  <a:srgbClr val="202122"/>
                </a:solidFill>
                <a:latin typeface="Lato"/>
                <a:ea typeface="Lato"/>
                <a:cs typeface="Lato"/>
              </a:rPr>
              <a:t>viết</a:t>
            </a:r>
            <a:r>
              <a:rPr lang="en-US" b="1">
                <a:solidFill>
                  <a:srgbClr val="202122"/>
                </a:solidFill>
                <a:latin typeface="Lato"/>
                <a:ea typeface="Lato"/>
                <a:cs typeface="Lato"/>
              </a:rPr>
              <a:t> </a:t>
            </a:r>
            <a:r>
              <a:rPr lang="en-US" b="1" err="1">
                <a:solidFill>
                  <a:srgbClr val="202122"/>
                </a:solidFill>
                <a:latin typeface="Lato"/>
                <a:ea typeface="Lato"/>
                <a:cs typeface="Lato"/>
              </a:rPr>
              <a:t>gọn</a:t>
            </a:r>
            <a:r>
              <a:rPr lang="en-US" b="1">
                <a:solidFill>
                  <a:srgbClr val="202122"/>
                </a:solidFill>
                <a:latin typeface="Lato"/>
                <a:ea typeface="Lato"/>
                <a:cs typeface="Lato"/>
              </a:rPr>
              <a:t> </a:t>
            </a:r>
            <a:r>
              <a:rPr lang="en-US" b="1" err="1">
                <a:solidFill>
                  <a:srgbClr val="202122"/>
                </a:solidFill>
                <a:latin typeface="Lato"/>
                <a:ea typeface="Lato"/>
                <a:cs typeface="Lato"/>
              </a:rPr>
              <a:t>như</a:t>
            </a:r>
            <a:r>
              <a:rPr lang="en-US" b="1">
                <a:solidFill>
                  <a:srgbClr val="202122"/>
                </a:solidFill>
                <a:latin typeface="Lato"/>
                <a:ea typeface="Lato"/>
                <a:cs typeface="Lato"/>
              </a:rPr>
              <a:t> </a:t>
            </a:r>
            <a:r>
              <a:rPr lang="en-US" b="1" err="1">
                <a:solidFill>
                  <a:srgbClr val="202122"/>
                </a:solidFill>
                <a:latin typeface="Lato"/>
                <a:ea typeface="Lato"/>
                <a:cs typeface="Lato"/>
              </a:rPr>
              <a:t>sau</a:t>
            </a:r>
            <a:r>
              <a:rPr lang="en-US" b="1">
                <a:solidFill>
                  <a:srgbClr val="202122"/>
                </a:solidFill>
                <a:latin typeface="Lato"/>
                <a:ea typeface="Lato"/>
                <a:cs typeface="Lato"/>
              </a:rPr>
              <a:t>: </a:t>
            </a:r>
            <a:endParaRPr lang="en-US" b="1">
              <a:solidFill>
                <a:srgbClr val="202122"/>
              </a:solidFill>
              <a:latin typeface="Lato" panose="020F0502020204030203" pitchFamily="34" charset="0"/>
              <a:ea typeface="Lato" panose="020F0502020204030203" pitchFamily="34" charset="0"/>
              <a:cs typeface="Lato" panose="020F0502020204030203" pitchFamily="34" charset="0"/>
            </a:endParaRPr>
          </a:p>
        </p:txBody>
      </p:sp>
      <p:pic>
        <p:nvPicPr>
          <p:cNvPr id="6" name="Hình ảnh 5" descr="Ảnh có chứa văn bản, hàng, biểu đồ, Phông chữ&#10;&#10;Mô tả được tự động tạo">
            <a:extLst>
              <a:ext uri="{FF2B5EF4-FFF2-40B4-BE49-F238E27FC236}">
                <a16:creationId xmlns:a16="http://schemas.microsoft.com/office/drawing/2014/main" id="{460F799B-29F3-49E2-E57D-5837236BBDBD}"/>
              </a:ext>
            </a:extLst>
          </p:cNvPr>
          <p:cNvPicPr>
            <a:picLocks noChangeAspect="1"/>
          </p:cNvPicPr>
          <p:nvPr/>
        </p:nvPicPr>
        <p:blipFill>
          <a:blip r:embed="rId2"/>
          <a:stretch>
            <a:fillRect/>
          </a:stretch>
        </p:blipFill>
        <p:spPr>
          <a:xfrm>
            <a:off x="5124363" y="3171850"/>
            <a:ext cx="3917866" cy="2509390"/>
          </a:xfrm>
          <a:prstGeom prst="rect">
            <a:avLst/>
          </a:prstGeom>
        </p:spPr>
      </p:pic>
      <p:sp>
        <p:nvSpPr>
          <p:cNvPr id="7" name="Hộp Văn bản 6">
            <a:extLst>
              <a:ext uri="{FF2B5EF4-FFF2-40B4-BE49-F238E27FC236}">
                <a16:creationId xmlns:a16="http://schemas.microsoft.com/office/drawing/2014/main" id="{B89B5CDA-1110-DC9B-2070-9A4DFA70A02B}"/>
              </a:ext>
            </a:extLst>
          </p:cNvPr>
          <p:cNvSpPr txBox="1"/>
          <p:nvPr/>
        </p:nvSpPr>
        <p:spPr>
          <a:xfrm>
            <a:off x="6153403" y="5794052"/>
            <a:ext cx="23670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i="1">
                <a:latin typeface="Lato" panose="020F0502020204030203" pitchFamily="34" charset="0"/>
                <a:ea typeface="Lato" panose="020F0502020204030203" pitchFamily="34" charset="0"/>
                <a:cs typeface="Lato" panose="020F0502020204030203" pitchFamily="34" charset="0"/>
              </a:rPr>
              <a:t>Hệ tọa độ Descartes</a:t>
            </a:r>
          </a:p>
        </p:txBody>
      </p:sp>
      <p:pic>
        <p:nvPicPr>
          <p:cNvPr id="10" name="Picture 9">
            <a:extLst>
              <a:ext uri="{FF2B5EF4-FFF2-40B4-BE49-F238E27FC236}">
                <a16:creationId xmlns:a16="http://schemas.microsoft.com/office/drawing/2014/main" id="{308B0B6D-1404-6D80-05EE-D2AD6A101EDF}"/>
              </a:ext>
            </a:extLst>
          </p:cNvPr>
          <p:cNvPicPr>
            <a:picLocks noChangeAspect="1"/>
          </p:cNvPicPr>
          <p:nvPr/>
        </p:nvPicPr>
        <p:blipFill>
          <a:blip r:embed="rId3"/>
          <a:stretch>
            <a:fillRect/>
          </a:stretch>
        </p:blipFill>
        <p:spPr>
          <a:xfrm>
            <a:off x="4954553" y="892044"/>
            <a:ext cx="1265030" cy="853514"/>
          </a:xfrm>
          <a:prstGeom prst="rect">
            <a:avLst/>
          </a:prstGeom>
        </p:spPr>
      </p:pic>
      <p:pic>
        <p:nvPicPr>
          <p:cNvPr id="11" name="Picture 10">
            <a:extLst>
              <a:ext uri="{FF2B5EF4-FFF2-40B4-BE49-F238E27FC236}">
                <a16:creationId xmlns:a16="http://schemas.microsoft.com/office/drawing/2014/main" id="{F949C50E-91DE-17D6-8FF4-F2866B5FF6BB}"/>
              </a:ext>
            </a:extLst>
          </p:cNvPr>
          <p:cNvPicPr>
            <a:picLocks noChangeAspect="1"/>
          </p:cNvPicPr>
          <p:nvPr/>
        </p:nvPicPr>
        <p:blipFill>
          <a:blip r:embed="rId4"/>
          <a:stretch>
            <a:fillRect/>
          </a:stretch>
        </p:blipFill>
        <p:spPr>
          <a:xfrm>
            <a:off x="526810" y="2593989"/>
            <a:ext cx="4473478" cy="13289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CE02E4-C56B-5F46-1EE4-7328BBF6194A}"/>
                  </a:ext>
                </a:extLst>
              </p:cNvPr>
              <p:cNvSpPr txBox="1"/>
              <p:nvPr/>
            </p:nvSpPr>
            <p:spPr>
              <a:xfrm>
                <a:off x="165647" y="3975318"/>
                <a:ext cx="5713937" cy="923330"/>
              </a:xfrm>
              <a:prstGeom prst="rect">
                <a:avLst/>
              </a:prstGeom>
              <a:noFill/>
            </p:spPr>
            <p:txBody>
              <a:bodyPr wrap="none" rtlCol="0">
                <a:spAutoFit/>
              </a:bodyPr>
              <a:lstStyle/>
              <a:p>
                <a:r>
                  <a:rPr lang="en-US">
                    <a:latin typeface="Lato" panose="020F0502020204030203" pitchFamily="34" charset="0"/>
                    <a:ea typeface="Lato" panose="020F0502020204030203" pitchFamily="34" charset="0"/>
                    <a:cs typeface="Lato" panose="020F0502020204030203" pitchFamily="34" charset="0"/>
                  </a:rPr>
                  <a:t>Trong </a:t>
                </a:r>
                <a:r>
                  <a:rPr lang="en-US" err="1">
                    <a:latin typeface="Lato" panose="020F0502020204030203" pitchFamily="34" charset="0"/>
                    <a:ea typeface="Lato" panose="020F0502020204030203" pitchFamily="34" charset="0"/>
                    <a:cs typeface="Lato" panose="020F0502020204030203" pitchFamily="34" charset="0"/>
                  </a:rPr>
                  <a:t>đó</a:t>
                </a:r>
                <a:r>
                  <a:rPr lang="en-US">
                    <a:latin typeface="Lato" panose="020F0502020204030203" pitchFamily="34" charset="0"/>
                    <a:ea typeface="Lato" panose="020F0502020204030203" pitchFamily="34" charset="0"/>
                    <a:cs typeface="Lato" panose="020F0502020204030203" pitchFamily="34" charset="0"/>
                  </a:rPr>
                  <a:t>:</a:t>
                </a:r>
              </a:p>
              <a:p>
                <a:r>
                  <a:rPr lang="en-US" b="0"/>
                  <a: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𝛼</m:t>
                    </m:r>
                    <m:r>
                      <a:rPr lang="en-US" b="0" i="1" smtClean="0">
                        <a:latin typeface="Cambria Math" panose="02040503050406030204" pitchFamily="18" charset="0"/>
                      </a:rPr>
                      <m:t>&gt;0)</m:t>
                    </m:r>
                  </m:oMath>
                </a14:m>
                <a:r>
                  <a:rPr lang="en-ID"/>
                  <a:t> </a:t>
                </a:r>
                <a:r>
                  <a:rPr lang="en-ID" err="1">
                    <a:latin typeface="Lato" panose="020F0502020204030203" pitchFamily="34" charset="0"/>
                    <a:ea typeface="Lato" panose="020F0502020204030203" pitchFamily="34" charset="0"/>
                    <a:cs typeface="Lato" panose="020F0502020204030203" pitchFamily="34" charset="0"/>
                  </a:rPr>
                  <a:t>là</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độ</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khuếch</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tán</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nhiệt</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của</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vật</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liệu</a:t>
                </a:r>
                <a:endParaRPr lang="en-ID">
                  <a:latin typeface="Lato" panose="020F0502020204030203" pitchFamily="34" charset="0"/>
                  <a:ea typeface="Lato" panose="020F0502020204030203" pitchFamily="34" charset="0"/>
                  <a:cs typeface="Lato" panose="020F0502020204030203" pitchFamily="34" charset="0"/>
                </a:endParaRPr>
              </a:p>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 </m:t>
                    </m:r>
                  </m:oMath>
                </a14:m>
                <a:r>
                  <a:rPr lang="en-ID" err="1">
                    <a:latin typeface="Lato" panose="020F0502020204030203" pitchFamily="34" charset="0"/>
                    <a:ea typeface="Lato" panose="020F0502020204030203" pitchFamily="34" charset="0"/>
                    <a:cs typeface="Lato" panose="020F0502020204030203" pitchFamily="34" charset="0"/>
                  </a:rPr>
                  <a:t>là</a:t>
                </a:r>
                <a:r>
                  <a:rPr lang="en-ID">
                    <a:latin typeface="Lato" panose="020F0502020204030203" pitchFamily="34" charset="0"/>
                    <a:ea typeface="Lato" panose="020F0502020204030203" pitchFamily="34" charset="0"/>
                    <a:cs typeface="Lato" panose="020F0502020204030203" pitchFamily="34" charset="0"/>
                  </a:rPr>
                  <a:t> 3 </a:t>
                </a:r>
                <a:r>
                  <a:rPr lang="en-ID" err="1">
                    <a:latin typeface="Lato" panose="020F0502020204030203" pitchFamily="34" charset="0"/>
                    <a:ea typeface="Lato" panose="020F0502020204030203" pitchFamily="34" charset="0"/>
                    <a:cs typeface="Lato" panose="020F0502020204030203" pitchFamily="34" charset="0"/>
                  </a:rPr>
                  <a:t>biến</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không</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gian</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trong</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hệ</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tọa</a:t>
                </a:r>
                <a:r>
                  <a:rPr lang="en-ID">
                    <a:latin typeface="Lato" panose="020F0502020204030203" pitchFamily="34" charset="0"/>
                    <a:ea typeface="Lato" panose="020F0502020204030203" pitchFamily="34" charset="0"/>
                    <a:cs typeface="Lato" panose="020F0502020204030203" pitchFamily="34" charset="0"/>
                  </a:rPr>
                  <a:t> </a:t>
                </a:r>
                <a:r>
                  <a:rPr lang="en-ID" err="1">
                    <a:latin typeface="Lato" panose="020F0502020204030203" pitchFamily="34" charset="0"/>
                    <a:ea typeface="Lato" panose="020F0502020204030203" pitchFamily="34" charset="0"/>
                    <a:cs typeface="Lato" panose="020F0502020204030203" pitchFamily="34" charset="0"/>
                  </a:rPr>
                  <a:t>độ</a:t>
                </a:r>
                <a:r>
                  <a:rPr lang="en-ID">
                    <a:latin typeface="Lato" panose="020F0502020204030203" pitchFamily="34" charset="0"/>
                    <a:ea typeface="Lato" panose="020F0502020204030203" pitchFamily="34" charset="0"/>
                    <a:cs typeface="Lato" panose="020F0502020204030203" pitchFamily="34" charset="0"/>
                  </a:rPr>
                  <a:t> Descartes</a:t>
                </a:r>
              </a:p>
            </p:txBody>
          </p:sp>
        </mc:Choice>
        <mc:Fallback xmlns="">
          <p:sp>
            <p:nvSpPr>
              <p:cNvPr id="12" name="TextBox 11">
                <a:extLst>
                  <a:ext uri="{FF2B5EF4-FFF2-40B4-BE49-F238E27FC236}">
                    <a16:creationId xmlns:a16="http://schemas.microsoft.com/office/drawing/2014/main" id="{ABCE02E4-C56B-5F46-1EE4-7328BBF6194A}"/>
                  </a:ext>
                </a:extLst>
              </p:cNvPr>
              <p:cNvSpPr txBox="1">
                <a:spLocks noRot="1" noChangeAspect="1" noMove="1" noResize="1" noEditPoints="1" noAdjustHandles="1" noChangeArrowheads="1" noChangeShapeType="1" noTextEdit="1"/>
              </p:cNvSpPr>
              <p:nvPr/>
            </p:nvSpPr>
            <p:spPr>
              <a:xfrm>
                <a:off x="165647" y="3975318"/>
                <a:ext cx="5713937" cy="923330"/>
              </a:xfrm>
              <a:prstGeom prst="rect">
                <a:avLst/>
              </a:prstGeom>
              <a:blipFill>
                <a:blip r:embed="rId5"/>
                <a:stretch>
                  <a:fillRect l="-854" t="-2632" r="-1494" b="-9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B103CB-2DF3-BFED-ACAB-6834C7916938}"/>
                  </a:ext>
                </a:extLst>
              </p:cNvPr>
              <p:cNvSpPr txBox="1"/>
              <p:nvPr/>
            </p:nvSpPr>
            <p:spPr>
              <a:xfrm>
                <a:off x="235077" y="1858370"/>
                <a:ext cx="8285367" cy="923330"/>
              </a:xfrm>
              <a:prstGeom prst="rect">
                <a:avLst/>
              </a:prstGeom>
              <a:noFill/>
            </p:spPr>
            <p:txBody>
              <a:bodyPr wrap="square" rtlCol="0">
                <a:spAutoFit/>
              </a:bodyPr>
              <a:lstStyle/>
              <a:p>
                <a:r>
                  <a:rPr lang="en-US">
                    <a:solidFill>
                      <a:srgbClr val="202122"/>
                    </a:solidFill>
                    <a:latin typeface="Lato" panose="020F0502020204030203" pitchFamily="34" charset="0"/>
                    <a:ea typeface="Lato" panose="020F0502020204030203" pitchFamily="34" charset="0"/>
                    <a:cs typeface="Lato" panose="020F0502020204030203" pitchFamily="34" charset="0"/>
                  </a:rPr>
                  <a:t>-    </a:t>
                </a:r>
                <a:r>
                  <a:rPr lang="en-US" sz="1800">
                    <a:solidFill>
                      <a:schemeClr val="tx1"/>
                    </a:solidFill>
                    <a:latin typeface="Lato" panose="020F0502020204030203" pitchFamily="34" charset="0"/>
                    <a:ea typeface="Lato" panose="020F0502020204030203" pitchFamily="34" charset="0"/>
                    <a:cs typeface="Lato" panose="020F0502020204030203" pitchFamily="34" charset="0"/>
                  </a:rPr>
                  <a:t>C</a:t>
                </a:r>
                <a:r>
                  <a:rPr lang="vi-VN" sz="1800">
                    <a:solidFill>
                      <a:schemeClr val="tx1"/>
                    </a:solidFill>
                    <a:latin typeface="Lato" panose="020F0502020204030203" pitchFamily="34" charset="0"/>
                    <a:ea typeface="Lato" panose="020F0502020204030203" pitchFamily="34" charset="0"/>
                    <a:cs typeface="Lato" panose="020F0502020204030203" pitchFamily="34" charset="0"/>
                  </a:rPr>
                  <a:t>ố định hệ tọa độ Descartes xét trường hợp cụ thể</a:t>
                </a:r>
                <a:r>
                  <a:rPr lang="en-US" sz="1800">
                    <a:solidFill>
                      <a:schemeClr val="tx1"/>
                    </a:solidFill>
                    <a:latin typeface="Lato" panose="020F0502020204030203" pitchFamily="34" charset="0"/>
                    <a:ea typeface="Lato" panose="020F0502020204030203" pitchFamily="34" charset="0"/>
                    <a:cs typeface="Lato" panose="020F0502020204030203" pitchFamily="34" charset="0"/>
                  </a:rPr>
                  <a:t> </a:t>
                </a:r>
                <a:r>
                  <a:rPr lang="en-US" sz="1800" err="1">
                    <a:solidFill>
                      <a:schemeClr val="tx1"/>
                    </a:solidFill>
                    <a:latin typeface="Lato" panose="020F0502020204030203" pitchFamily="34" charset="0"/>
                    <a:ea typeface="Lato" panose="020F0502020204030203" pitchFamily="34" charset="0"/>
                    <a:cs typeface="Lato" panose="020F0502020204030203" pitchFamily="34" charset="0"/>
                  </a:rPr>
                  <a:t>hàm</a:t>
                </a:r>
                <a:r>
                  <a:rPr lang="en-US" sz="1800">
                    <a:solidFill>
                      <a:schemeClr val="tx1"/>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vi-VN" sz="1800" i="1" smtClean="0">
                        <a:solidFill>
                          <a:schemeClr val="tx1"/>
                        </a:solidFill>
                        <a:latin typeface="Cambria Math" panose="02040503050406030204" pitchFamily="18" charset="0"/>
                      </a:rPr>
                      <m:t>𝑢</m:t>
                    </m:r>
                    <m:d>
                      <m:dPr>
                        <m:ctrlPr>
                          <a:rPr lang="vi-VN" sz="1800" i="1" smtClean="0">
                            <a:solidFill>
                              <a:schemeClr val="tx1"/>
                            </a:solidFill>
                            <a:latin typeface="Cambria Math" panose="02040503050406030204" pitchFamily="18" charset="0"/>
                          </a:rPr>
                        </m:ctrlPr>
                      </m:dPr>
                      <m:e>
                        <m:r>
                          <a:rPr lang="vi-VN" sz="1800" i="1" smtClean="0">
                            <a:solidFill>
                              <a:schemeClr val="tx1"/>
                            </a:solidFill>
                            <a:latin typeface="Cambria Math" panose="02040503050406030204" pitchFamily="18" charset="0"/>
                          </a:rPr>
                          <m:t>𝑥</m:t>
                        </m:r>
                        <m:r>
                          <a:rPr lang="vi-VN" sz="1800" i="1" smtClean="0">
                            <a:solidFill>
                              <a:schemeClr val="tx1"/>
                            </a:solidFill>
                            <a:latin typeface="Cambria Math" panose="02040503050406030204" pitchFamily="18" charset="0"/>
                          </a:rPr>
                          <m:t>, </m:t>
                        </m:r>
                        <m:r>
                          <a:rPr lang="vi-VN" sz="1800" i="1" smtClean="0">
                            <a:solidFill>
                              <a:schemeClr val="tx1"/>
                            </a:solidFill>
                            <a:latin typeface="Cambria Math" panose="02040503050406030204" pitchFamily="18" charset="0"/>
                          </a:rPr>
                          <m:t>𝑦</m:t>
                        </m:r>
                        <m:r>
                          <a:rPr lang="vi-VN" sz="1800" i="1" smtClean="0">
                            <a:solidFill>
                              <a:schemeClr val="tx1"/>
                            </a:solidFill>
                            <a:latin typeface="Cambria Math" panose="02040503050406030204" pitchFamily="18" charset="0"/>
                          </a:rPr>
                          <m:t>, </m:t>
                        </m:r>
                        <m:r>
                          <a:rPr lang="vi-VN" sz="1800" i="1" smtClean="0">
                            <a:solidFill>
                              <a:schemeClr val="tx1"/>
                            </a:solidFill>
                            <a:latin typeface="Cambria Math" panose="02040503050406030204" pitchFamily="18" charset="0"/>
                          </a:rPr>
                          <m:t>𝑧</m:t>
                        </m:r>
                        <m:r>
                          <a:rPr lang="vi-VN" sz="1800" i="1" smtClean="0">
                            <a:solidFill>
                              <a:schemeClr val="tx1"/>
                            </a:solidFill>
                            <a:latin typeface="Cambria Math" panose="02040503050406030204" pitchFamily="18" charset="0"/>
                          </a:rPr>
                          <m:t>, </m:t>
                        </m:r>
                        <m:r>
                          <a:rPr lang="vi-VN" sz="1800" i="1" smtClean="0">
                            <a:solidFill>
                              <a:schemeClr val="tx1"/>
                            </a:solidFill>
                            <a:latin typeface="Cambria Math" panose="02040503050406030204" pitchFamily="18" charset="0"/>
                          </a:rPr>
                          <m:t>𝑡</m:t>
                        </m:r>
                      </m:e>
                    </m:d>
                    <m:r>
                      <a:rPr lang="vi-VN" sz="1800" i="1" smtClean="0">
                        <a:solidFill>
                          <a:schemeClr val="tx1"/>
                        </a:solidFill>
                        <a:latin typeface="Cambria Math" panose="02040503050406030204" pitchFamily="18" charset="0"/>
                      </a:rPr>
                      <m:t> </m:t>
                    </m:r>
                    <m:r>
                      <a:rPr lang="en-US" sz="1800" b="0" i="0" smtClean="0">
                        <a:solidFill>
                          <a:schemeClr val="tx1"/>
                        </a:solidFill>
                        <a:latin typeface="Cambria Math" panose="02040503050406030204" pitchFamily="18" charset="0"/>
                      </a:rPr>
                      <m:t>.</m:t>
                    </m:r>
                  </m:oMath>
                </a14:m>
                <a:r>
                  <a:rPr lang="vi-VN" sz="1800">
                    <a:solidFill>
                      <a:schemeClr val="tx1"/>
                    </a:solidFill>
                    <a:latin typeface="Lato" panose="020F0502020204030203" pitchFamily="34" charset="0"/>
                    <a:ea typeface="Lato" panose="020F0502020204030203" pitchFamily="34" charset="0"/>
                    <a:cs typeface="Lato" panose="020F0502020204030203" pitchFamily="34" charset="0"/>
                  </a:rPr>
                  <a:t>Khi đó người ta nói rằng </a:t>
                </a:r>
                <a14:m>
                  <m:oMath xmlns:m="http://schemas.openxmlformats.org/officeDocument/2006/math">
                    <m:r>
                      <a:rPr lang="vi-VN" sz="1800" i="1" smtClean="0">
                        <a:solidFill>
                          <a:schemeClr val="tx1"/>
                        </a:solidFill>
                        <a:latin typeface="Cambria Math" panose="02040503050406030204" pitchFamily="18" charset="0"/>
                      </a:rPr>
                      <m:t>𝑢</m:t>
                    </m:r>
                  </m:oMath>
                </a14:m>
                <a:r>
                  <a:rPr lang="vi-VN" sz="1800">
                    <a:solidFill>
                      <a:schemeClr val="tx1"/>
                    </a:solidFill>
                    <a:latin typeface="Lato" panose="020F0502020204030203" pitchFamily="34" charset="0"/>
                    <a:ea typeface="Lato" panose="020F0502020204030203" pitchFamily="34" charset="0"/>
                    <a:cs typeface="Lato" panose="020F0502020204030203" pitchFamily="34" charset="0"/>
                  </a:rPr>
                  <a:t> là nghiệm của phương trình nhiệt nếu:</a:t>
                </a:r>
              </a:p>
              <a:p>
                <a:endParaRPr lang="en-ID"/>
              </a:p>
            </p:txBody>
          </p:sp>
        </mc:Choice>
        <mc:Fallback xmlns="">
          <p:sp>
            <p:nvSpPr>
              <p:cNvPr id="5" name="TextBox 4">
                <a:extLst>
                  <a:ext uri="{FF2B5EF4-FFF2-40B4-BE49-F238E27FC236}">
                    <a16:creationId xmlns:a16="http://schemas.microsoft.com/office/drawing/2014/main" id="{A6B103CB-2DF3-BFED-ACAB-6834C7916938}"/>
                  </a:ext>
                </a:extLst>
              </p:cNvPr>
              <p:cNvSpPr txBox="1">
                <a:spLocks noRot="1" noChangeAspect="1" noMove="1" noResize="1" noEditPoints="1" noAdjustHandles="1" noChangeArrowheads="1" noChangeShapeType="1" noTextEdit="1"/>
              </p:cNvSpPr>
              <p:nvPr/>
            </p:nvSpPr>
            <p:spPr>
              <a:xfrm>
                <a:off x="235077" y="1858370"/>
                <a:ext cx="8285367" cy="923330"/>
              </a:xfrm>
              <a:prstGeom prst="rect">
                <a:avLst/>
              </a:prstGeom>
              <a:blipFill>
                <a:blip r:embed="rId6"/>
                <a:stretch>
                  <a:fillRect l="-662" t="-3311"/>
                </a:stretch>
              </a:blipFill>
            </p:spPr>
            <p:txBody>
              <a:bodyPr/>
              <a:lstStyle/>
              <a:p>
                <a:r>
                  <a:rPr lang="en-US">
                    <a:noFill/>
                  </a:rPr>
                  <a:t> </a:t>
                </a:r>
              </a:p>
            </p:txBody>
          </p:sp>
        </mc:Fallback>
      </mc:AlternateContent>
    </p:spTree>
    <p:extLst>
      <p:ext uri="{BB962C8B-B14F-4D97-AF65-F5344CB8AC3E}">
        <p14:creationId xmlns:p14="http://schemas.microsoft.com/office/powerpoint/2010/main" val="2127614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checkerboard(across)">
                                      <p:cBhvr>
                                        <p:cTn id="23" dur="500"/>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12" grpId="0"/>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lIns="91440" tIns="45720" rIns="91440" bIns="45720" anchor="t"/>
          <a:lstStyle/>
          <a:p>
            <a:r>
              <a:rPr lang="en-US" sz="3200">
                <a:latin typeface="lato"/>
                <a:ea typeface="Lato"/>
                <a:cs typeface="Times New Roman"/>
              </a:rPr>
              <a:t>3. </a:t>
            </a:r>
            <a:r>
              <a:rPr lang="en-US" sz="3200" err="1">
                <a:latin typeface="lato"/>
                <a:ea typeface="Lato"/>
                <a:cs typeface="Times New Roman"/>
              </a:rPr>
              <a:t>Bài</a:t>
            </a:r>
            <a:r>
              <a:rPr lang="en-US" sz="3200">
                <a:latin typeface="lato"/>
                <a:ea typeface="Lato"/>
                <a:cs typeface="Times New Roman"/>
              </a:rPr>
              <a:t> </a:t>
            </a:r>
            <a:r>
              <a:rPr lang="en-US" sz="3200" err="1">
                <a:latin typeface="lato"/>
                <a:ea typeface="Lato"/>
                <a:cs typeface="Times New Roman"/>
              </a:rPr>
              <a:t>toán</a:t>
            </a:r>
            <a:r>
              <a:rPr lang="en-US" sz="3200">
                <a:latin typeface="lato"/>
                <a:ea typeface="Lato"/>
                <a:cs typeface="Times New Roman"/>
              </a:rPr>
              <a:t> </a:t>
            </a:r>
            <a:r>
              <a:rPr lang="en-US" sz="3200" err="1">
                <a:latin typeface="lato"/>
                <a:ea typeface="Lato"/>
                <a:cs typeface="Times New Roman"/>
              </a:rPr>
              <a:t>phương</a:t>
            </a:r>
            <a:r>
              <a:rPr lang="en-US" sz="3200">
                <a:latin typeface="lato"/>
                <a:ea typeface="Lato"/>
                <a:cs typeface="Times New Roman"/>
              </a:rPr>
              <a:t> </a:t>
            </a:r>
            <a:r>
              <a:rPr lang="en-US" sz="3200" err="1">
                <a:latin typeface="lato"/>
                <a:ea typeface="Lato"/>
                <a:cs typeface="Times New Roman"/>
              </a:rPr>
              <a:t>trình</a:t>
            </a:r>
            <a:r>
              <a:rPr lang="en-US" sz="3200">
                <a:latin typeface="lato"/>
                <a:ea typeface="Lato"/>
                <a:cs typeface="Times New Roman"/>
              </a:rPr>
              <a:t> </a:t>
            </a:r>
            <a:r>
              <a:rPr lang="en-US" sz="3200" err="1">
                <a:latin typeface="lato"/>
                <a:ea typeface="Lato"/>
                <a:cs typeface="Times New Roman"/>
              </a:rPr>
              <a:t>truyền</a:t>
            </a:r>
            <a:r>
              <a:rPr lang="en-US" sz="3200">
                <a:latin typeface="lato"/>
                <a:ea typeface="Lato"/>
                <a:cs typeface="Times New Roman"/>
              </a:rPr>
              <a:t> </a:t>
            </a:r>
            <a:r>
              <a:rPr lang="en-US" sz="3200" err="1">
                <a:latin typeface="lato"/>
                <a:ea typeface="Lato"/>
                <a:cs typeface="Times New Roman"/>
              </a:rPr>
              <a:t>nhiệt</a:t>
            </a:r>
            <a:r>
              <a:rPr lang="en-US" sz="3200">
                <a:latin typeface="lato"/>
                <a:ea typeface="Lato"/>
                <a:cs typeface="Times New Roman"/>
              </a:rPr>
              <a:t> 2D</a:t>
            </a:r>
          </a:p>
        </p:txBody>
      </p:sp>
      <p:sp>
        <p:nvSpPr>
          <p:cNvPr id="6" name="TextBox 5">
            <a:extLst>
              <a:ext uri="{FF2B5EF4-FFF2-40B4-BE49-F238E27FC236}">
                <a16:creationId xmlns:a16="http://schemas.microsoft.com/office/drawing/2014/main" id="{D7A91D3B-B8CD-C6A8-32DB-BE3DE9951775}"/>
              </a:ext>
            </a:extLst>
          </p:cNvPr>
          <p:cNvSpPr txBox="1"/>
          <p:nvPr/>
        </p:nvSpPr>
        <p:spPr>
          <a:xfrm>
            <a:off x="0" y="993786"/>
            <a:ext cx="8833607" cy="707886"/>
          </a:xfrm>
          <a:prstGeom prst="rect">
            <a:avLst/>
          </a:prstGeom>
          <a:noFill/>
        </p:spPr>
        <p:txBody>
          <a:bodyPr wrap="square">
            <a:spAutoFit/>
          </a:bodyPr>
          <a:lstStyle/>
          <a:p>
            <a:pPr marL="228600"/>
            <a:r>
              <a:rPr lang="en-US" sz="2000" b="1" err="1">
                <a:effectLst/>
                <a:latin typeface="Lato" panose="020F0502020204030203" pitchFamily="34" charset="0"/>
                <a:ea typeface="Lato" panose="020F0502020204030203" pitchFamily="34" charset="0"/>
                <a:cs typeface="Lato" panose="020F0502020204030203" pitchFamily="34" charset="0"/>
              </a:rPr>
              <a:t>Phương</a:t>
            </a:r>
            <a:r>
              <a:rPr lang="en-US" sz="2000" b="1">
                <a:effectLst/>
                <a:latin typeface="Lato" panose="020F0502020204030203" pitchFamily="34" charset="0"/>
                <a:ea typeface="Lato" panose="020F0502020204030203" pitchFamily="34" charset="0"/>
                <a:cs typeface="Lato" panose="020F0502020204030203" pitchFamily="34" charset="0"/>
              </a:rPr>
              <a:t> </a:t>
            </a:r>
            <a:r>
              <a:rPr lang="en-US" sz="2000" b="1" err="1">
                <a:effectLst/>
                <a:latin typeface="Lato" panose="020F0502020204030203" pitchFamily="34" charset="0"/>
                <a:ea typeface="Lato" panose="020F0502020204030203" pitchFamily="34" charset="0"/>
                <a:cs typeface="Lato" panose="020F0502020204030203" pitchFamily="34" charset="0"/>
              </a:rPr>
              <a:t>trình</a:t>
            </a:r>
            <a:r>
              <a:rPr lang="en-US" sz="2000" b="1">
                <a:effectLst/>
                <a:latin typeface="Lato" panose="020F0502020204030203" pitchFamily="34" charset="0"/>
                <a:ea typeface="Lato" panose="020F0502020204030203" pitchFamily="34" charset="0"/>
                <a:cs typeface="Lato" panose="020F0502020204030203" pitchFamily="34" charset="0"/>
              </a:rPr>
              <a:t> </a:t>
            </a:r>
            <a:r>
              <a:rPr lang="en-US" sz="2000" b="1" err="1">
                <a:effectLst/>
                <a:latin typeface="Lato" panose="020F0502020204030203" pitchFamily="34" charset="0"/>
                <a:ea typeface="Lato" panose="020F0502020204030203" pitchFamily="34" charset="0"/>
                <a:cs typeface="Lato" panose="020F0502020204030203" pitchFamily="34" charset="0"/>
              </a:rPr>
              <a:t>nhiệt</a:t>
            </a:r>
            <a:r>
              <a:rPr lang="en-US" sz="2000" b="1">
                <a:effectLst/>
                <a:latin typeface="Lato" panose="020F0502020204030203" pitchFamily="34" charset="0"/>
                <a:ea typeface="Lato" panose="020F0502020204030203" pitchFamily="34" charset="0"/>
                <a:cs typeface="Lato" panose="020F0502020204030203" pitchFamily="34" charset="0"/>
              </a:rPr>
              <a:t> </a:t>
            </a:r>
            <a:r>
              <a:rPr lang="en-US" sz="2000">
                <a:effectLst/>
                <a:latin typeface="Lato" panose="020F0502020204030203" pitchFamily="34" charset="0"/>
                <a:ea typeface="Lato" panose="020F0502020204030203" pitchFamily="34" charset="0"/>
                <a:cs typeface="Lato" panose="020F0502020204030203" pitchFamily="34" charset="0"/>
              </a:rPr>
              <a:t>(</a:t>
            </a:r>
            <a:r>
              <a:rPr lang="en-US" sz="2000" err="1">
                <a:effectLst/>
                <a:latin typeface="Lato" panose="020F0502020204030203" pitchFamily="34" charset="0"/>
                <a:ea typeface="Lato" panose="020F0502020204030203" pitchFamily="34" charset="0"/>
                <a:cs typeface="Lato" panose="020F0502020204030203" pitchFamily="34" charset="0"/>
              </a:rPr>
              <a:t>Hệ</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phương</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trình</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đạo</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hàm</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riêng</a:t>
            </a:r>
            <a:r>
              <a:rPr lang="en-US" sz="2000">
                <a:effectLst/>
                <a:latin typeface="Lato" panose="020F0502020204030203" pitchFamily="34" charset="0"/>
                <a:ea typeface="Lato" panose="020F0502020204030203" pitchFamily="34" charset="0"/>
                <a:cs typeface="Lato" panose="020F0502020204030203" pitchFamily="34" charset="0"/>
              </a:rPr>
              <a:t> – Partial Difference Equation):</a:t>
            </a:r>
            <a:endParaRPr lang="en-VN" sz="2000">
              <a:effectLst/>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F4F7AB8-4E73-B315-B31F-CA5BF62F4423}"/>
                  </a:ext>
                </a:extLst>
              </p:cNvPr>
              <p:cNvSpPr txBox="1"/>
              <p:nvPr/>
            </p:nvSpPr>
            <p:spPr>
              <a:xfrm>
                <a:off x="-190903" y="3307598"/>
                <a:ext cx="8086986" cy="2998128"/>
              </a:xfrm>
              <a:prstGeom prst="rect">
                <a:avLst/>
              </a:prstGeom>
              <a:noFill/>
            </p:spPr>
            <p:txBody>
              <a:bodyPr wrap="square">
                <a:spAutoFit/>
              </a:bodyPr>
              <a:lstStyle/>
              <a:p>
                <a:pPr marL="457200">
                  <a:lnSpc>
                    <a:spcPct val="150000"/>
                  </a:lnSpc>
                </a:pPr>
                <a:r>
                  <a:rPr lang="en-US" sz="2000" err="1">
                    <a:effectLst/>
                    <a:latin typeface="Lato" panose="020F0502020204030203" pitchFamily="34" charset="0"/>
                    <a:ea typeface="Lato" panose="020F0502020204030203" pitchFamily="34" charset="0"/>
                    <a:cs typeface="Lato" panose="020F0502020204030203" pitchFamily="34" charset="0"/>
                  </a:rPr>
                  <a:t>Trong</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đó</a:t>
                </a:r>
                <a:r>
                  <a:rPr lang="en-US" sz="2000">
                    <a:effectLst/>
                    <a:latin typeface="Lato" panose="020F0502020204030203" pitchFamily="34" charset="0"/>
                    <a:ea typeface="Lato" panose="020F0502020204030203" pitchFamily="34" charset="0"/>
                    <a:cs typeface="Lato" panose="020F0502020204030203" pitchFamily="34" charset="0"/>
                  </a:rPr>
                  <a:t>:   </a:t>
                </a:r>
                <a:r>
                  <a:rPr lang="en-VN" sz="2000">
                    <a:latin typeface="Lato" panose="020F0502020204030203" pitchFamily="34" charset="0"/>
                    <a:ea typeface="Lato" panose="020F0502020204030203" pitchFamily="34" charset="0"/>
                    <a:cs typeface="Lato" panose="020F0502020204030203" pitchFamily="34" charset="0"/>
                  </a:rPr>
                  <a:t> </a:t>
                </a:r>
                <a:r>
                  <a:rPr lang="en-US" sz="2000">
                    <a:effectLst/>
                    <a:latin typeface="Lato" panose="020F0502020204030203" pitchFamily="34" charset="0"/>
                    <a:ea typeface="Lato" panose="020F0502020204030203" pitchFamily="34" charset="0"/>
                    <a:cs typeface="Lato" panose="020F0502020204030203" pitchFamily="34" charset="0"/>
                  </a:rPr>
                  <a:t> </a:t>
                </a:r>
              </a:p>
              <a:p>
                <a:pPr marL="742950" indent="-285750">
                  <a:lnSpc>
                    <a:spcPct val="150000"/>
                  </a:lnSpc>
                  <a:buFontTx/>
                  <a:buChar char="-"/>
                </a:pPr>
                <a:r>
                  <a:rPr lang="en-US" sz="2000">
                    <a:effectLst/>
                    <a:latin typeface="Lato" panose="020F0502020204030203" pitchFamily="34" charset="0"/>
                    <a:ea typeface="Lato" panose="020F0502020204030203" pitchFamily="34" charset="0"/>
                    <a:cs typeface="Lato" panose="020F0502020204030203" pitchFamily="34" charset="0"/>
                  </a:rPr>
                  <a:t>C: </a:t>
                </a:r>
                <a:r>
                  <a:rPr lang="en-US" sz="2000" err="1">
                    <a:effectLst/>
                    <a:latin typeface="Lato" panose="020F0502020204030203" pitchFamily="34" charset="0"/>
                    <a:ea typeface="Lato" panose="020F0502020204030203" pitchFamily="34" charset="0"/>
                    <a:cs typeface="Lato" panose="020F0502020204030203" pitchFamily="34" charset="0"/>
                  </a:rPr>
                  <a:t>nhiệt</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độ</a:t>
                </a:r>
                <a:endParaRPr lang="en-US" sz="2000">
                  <a:effectLst/>
                  <a:latin typeface="Lato" panose="020F0502020204030203" pitchFamily="34" charset="0"/>
                  <a:ea typeface="Lato" panose="020F0502020204030203" pitchFamily="34" charset="0"/>
                  <a:cs typeface="Lato" panose="020F0502020204030203" pitchFamily="34" charset="0"/>
                </a:endParaRPr>
              </a:p>
              <a:p>
                <a:pPr marL="742950" indent="-285750">
                  <a:lnSpc>
                    <a:spcPct val="150000"/>
                  </a:lnSpc>
                  <a:buFontTx/>
                  <a:buChar char="-"/>
                </a:pPr>
                <a14:m>
                  <m:oMath xmlns:m="http://schemas.openxmlformats.org/officeDocument/2006/math">
                    <m:r>
                      <a:rPr lang="vi-VN" sz="2000" b="0" i="0" smtClean="0">
                        <a:effectLst/>
                        <a:latin typeface="Cambria Math" panose="02040503050406030204" pitchFamily="18" charset="0"/>
                        <a:ea typeface="Times New Roman" panose="02020603050405020304" pitchFamily="18" charset="0"/>
                      </a:rPr>
                      <m:t> </m:t>
                    </m:r>
                    <m:f>
                      <m:fPr>
                        <m:ctrlPr>
                          <a:rPr lang="en-VN" sz="20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rPr>
                          <m:t>𝐶</m:t>
                        </m:r>
                      </m:num>
                      <m:den>
                        <m:r>
                          <a:rPr lang="en-US" sz="2000" i="1">
                            <a:effectLst/>
                            <a:latin typeface="Cambria Math" panose="02040503050406030204" pitchFamily="18" charset="0"/>
                            <a:ea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rPr>
                          <m:t>𝑡</m:t>
                        </m:r>
                      </m:den>
                    </m:f>
                  </m:oMath>
                </a14:m>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đạo</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hàm</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n</a:t>
                </a:r>
                <a:r>
                  <a:rPr lang="en-US" sz="2000" err="1">
                    <a:effectLst/>
                    <a:latin typeface="Lato" panose="020F0502020204030203" pitchFamily="34" charset="0"/>
                    <a:ea typeface="Lato" panose="020F0502020204030203" pitchFamily="34" charset="0"/>
                    <a:cs typeface="Lato" panose="020F0502020204030203" pitchFamily="34" charset="0"/>
                  </a:rPr>
                  <a:t>hiệt</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độ</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theo</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thời</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gian</a:t>
                </a:r>
                <a:endParaRPr lang="en-US" sz="2000">
                  <a:effectLst/>
                  <a:latin typeface="Lato" panose="020F0502020204030203" pitchFamily="34" charset="0"/>
                  <a:ea typeface="Lato" panose="020F0502020204030203" pitchFamily="34" charset="0"/>
                  <a:cs typeface="Lato" panose="020F0502020204030203" pitchFamily="34" charset="0"/>
                </a:endParaRPr>
              </a:p>
              <a:p>
                <a:pPr marL="742950" indent="-285750">
                  <a:lnSpc>
                    <a:spcPct val="150000"/>
                  </a:lnSpc>
                  <a:buFontTx/>
                  <a:buChar char="-"/>
                </a:pPr>
                <a14:m>
                  <m:oMath xmlns:m="http://schemas.openxmlformats.org/officeDocument/2006/math">
                    <m:r>
                      <a:rPr lang="vi-VN" sz="2000" b="1" i="0" smtClean="0">
                        <a:effectLst/>
                        <a:latin typeface="Cambria Math" panose="02040503050406030204" pitchFamily="18" charset="0"/>
                        <a:ea typeface="Times New Roman" panose="02020603050405020304" pitchFamily="18" charset="0"/>
                      </a:rPr>
                      <m:t> </m:t>
                    </m:r>
                    <m:sSup>
                      <m:sSupPr>
                        <m:ctrlPr>
                          <a:rPr lang="en-VN" sz="2000" i="1">
                            <a:effectLst/>
                            <a:latin typeface="Cambria Math" panose="02040503050406030204" pitchFamily="18" charset="0"/>
                            <a:ea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rPr>
                          <m:t>𝛻</m:t>
                        </m:r>
                      </m:e>
                      <m:sup>
                        <m:r>
                          <a:rPr lang="en-US" sz="2000" i="1">
                            <a:effectLst/>
                            <a:latin typeface="Cambria Math" panose="02040503050406030204" pitchFamily="18" charset="0"/>
                            <a:ea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rPr>
                      <m:t>𝐶</m:t>
                    </m:r>
                  </m:oMath>
                </a14:m>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đạo</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hàm</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bậc</a:t>
                </a:r>
                <a:r>
                  <a:rPr lang="en-US" sz="2000">
                    <a:effectLst/>
                    <a:latin typeface="Lato" panose="020F0502020204030203" pitchFamily="34" charset="0"/>
                    <a:ea typeface="Lato" panose="020F0502020204030203" pitchFamily="34" charset="0"/>
                    <a:cs typeface="Lato" panose="020F0502020204030203" pitchFamily="34" charset="0"/>
                  </a:rPr>
                  <a:t> 2 </a:t>
                </a:r>
                <a:r>
                  <a:rPr lang="en-US" sz="2000" err="1">
                    <a:effectLst/>
                    <a:latin typeface="Lato" panose="020F0502020204030203" pitchFamily="34" charset="0"/>
                    <a:ea typeface="Lato" panose="020F0502020204030203" pitchFamily="34" charset="0"/>
                    <a:cs typeface="Lato" panose="020F0502020204030203" pitchFamily="34" charset="0"/>
                  </a:rPr>
                  <a:t>của</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nhiệt</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độ</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theo</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không</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gian</a:t>
                </a:r>
                <a:endParaRPr lang="en-US" sz="2000">
                  <a:effectLst/>
                  <a:latin typeface="Lato" panose="020F0502020204030203" pitchFamily="34" charset="0"/>
                  <a:ea typeface="Lato" panose="020F0502020204030203" pitchFamily="34" charset="0"/>
                  <a:cs typeface="Lato" panose="020F0502020204030203" pitchFamily="34" charset="0"/>
                </a:endParaRPr>
              </a:p>
              <a:p>
                <a:pPr marL="742950" indent="-285750">
                  <a:lnSpc>
                    <a:spcPct val="150000"/>
                  </a:lnSpc>
                  <a:buFontTx/>
                  <a:buChar char="-"/>
                </a:pPr>
                <a14:m>
                  <m:oMath xmlns:m="http://schemas.openxmlformats.org/officeDocument/2006/math">
                    <m:r>
                      <m:rPr>
                        <m:sty m:val="p"/>
                      </m:rPr>
                      <a:rPr lang="en-US" sz="2000" i="0" smtClean="0">
                        <a:effectLst/>
                        <a:latin typeface="Cambria Math" panose="02040503050406030204" pitchFamily="18" charset="0"/>
                        <a:ea typeface="Times New Roman" panose="02020603050405020304" pitchFamily="18" charset="0"/>
                      </a:rPr>
                      <m:t>D</m:t>
                    </m:r>
                  </m:oMath>
                </a14:m>
                <a:r>
                  <a:rPr lang="en-US" sz="2000">
                    <a:effectLst/>
                    <a:latin typeface="Lato" panose="020F0502020204030203" pitchFamily="34" charset="0"/>
                    <a:ea typeface="Lato" panose="020F0502020204030203" pitchFamily="34" charset="0"/>
                    <a:cs typeface="Lato" panose="020F0502020204030203" pitchFamily="34" charset="0"/>
                  </a:rPr>
                  <a:t>:</a:t>
                </a:r>
                <a:r>
                  <a:rPr lang="en-US" sz="2000" b="1">
                    <a:effectLst/>
                    <a:latin typeface="Lato" panose="020F0502020204030203" pitchFamily="34" charset="0"/>
                    <a:ea typeface="Lato" panose="020F0502020204030203" pitchFamily="34" charset="0"/>
                    <a:cs typeface="Lato" panose="020F0502020204030203" pitchFamily="34" charset="0"/>
                  </a:rPr>
                  <a:t> </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hệ</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số</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truyền</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nhiệt</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phụ</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thuộc</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vào</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vật</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liệu</a:t>
                </a:r>
                <a:r>
                  <a:rPr lang="en-US" sz="2000">
                    <a:effectLst/>
                    <a:latin typeface="Lato" panose="020F0502020204030203" pitchFamily="34" charset="0"/>
                    <a:ea typeface="Lato" panose="020F0502020204030203" pitchFamily="34" charset="0"/>
                    <a:cs typeface="Lato" panose="020F0502020204030203" pitchFamily="34" charset="0"/>
                  </a:rPr>
                  <a:t> ta </a:t>
                </a:r>
                <a:r>
                  <a:rPr lang="en-US" sz="2000" err="1">
                    <a:effectLst/>
                    <a:latin typeface="Lato" panose="020F0502020204030203" pitchFamily="34" charset="0"/>
                    <a:ea typeface="Lato" panose="020F0502020204030203" pitchFamily="34" charset="0"/>
                    <a:cs typeface="Lato" panose="020F0502020204030203" pitchFamily="34" charset="0"/>
                  </a:rPr>
                  <a:t>đang</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khảo</a:t>
                </a:r>
                <a:r>
                  <a:rPr lang="en-US" sz="2000">
                    <a:effectLst/>
                    <a:latin typeface="Lato" panose="020F0502020204030203" pitchFamily="34" charset="0"/>
                    <a:ea typeface="Lato" panose="020F0502020204030203" pitchFamily="34" charset="0"/>
                    <a:cs typeface="Lato" panose="020F0502020204030203" pitchFamily="34" charset="0"/>
                  </a:rPr>
                  <a:t> </a:t>
                </a:r>
                <a:r>
                  <a:rPr lang="en-US" sz="2000" err="1">
                    <a:effectLst/>
                    <a:latin typeface="Lato" panose="020F0502020204030203" pitchFamily="34" charset="0"/>
                    <a:ea typeface="Lato" panose="020F0502020204030203" pitchFamily="34" charset="0"/>
                    <a:cs typeface="Lato" panose="020F0502020204030203" pitchFamily="34" charset="0"/>
                  </a:rPr>
                  <a:t>sát</a:t>
                </a:r>
                <a:r>
                  <a:rPr lang="en-US" sz="2000">
                    <a:effectLst/>
                    <a:latin typeface="Lato" panose="020F0502020204030203" pitchFamily="34" charset="0"/>
                    <a:ea typeface="Lato" panose="020F0502020204030203" pitchFamily="34" charset="0"/>
                    <a:cs typeface="Lato" panose="020F0502020204030203" pitchFamily="34" charset="0"/>
                  </a:rPr>
                  <a:t>)</a:t>
                </a:r>
              </a:p>
              <a:p>
                <a:pPr marL="457200">
                  <a:lnSpc>
                    <a:spcPct val="150000"/>
                  </a:lnSpc>
                </a:pPr>
                <a:endParaRPr lang="en-VN" sz="2000">
                  <a:effectLst/>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4" name="TextBox 13">
                <a:extLst>
                  <a:ext uri="{FF2B5EF4-FFF2-40B4-BE49-F238E27FC236}">
                    <a16:creationId xmlns:a16="http://schemas.microsoft.com/office/drawing/2014/main" id="{DF4F7AB8-4E73-B315-B31F-CA5BF62F4423}"/>
                  </a:ext>
                </a:extLst>
              </p:cNvPr>
              <p:cNvSpPr txBox="1">
                <a:spLocks noRot="1" noChangeAspect="1" noMove="1" noResize="1" noEditPoints="1" noAdjustHandles="1" noChangeArrowheads="1" noChangeShapeType="1" noTextEdit="1"/>
              </p:cNvSpPr>
              <p:nvPr/>
            </p:nvSpPr>
            <p:spPr>
              <a:xfrm>
                <a:off x="-190903" y="3307598"/>
                <a:ext cx="8086986" cy="299812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5AE423-E0F5-68C9-94D0-835FCFA1FEC9}"/>
                  </a:ext>
                </a:extLst>
              </p:cNvPr>
              <p:cNvSpPr txBox="1"/>
              <p:nvPr/>
            </p:nvSpPr>
            <p:spPr>
              <a:xfrm>
                <a:off x="3180246" y="1635853"/>
                <a:ext cx="3061163" cy="1757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D" sz="2400" i="1" smtClean="0">
                              <a:latin typeface="Cambria Math" panose="02040503050406030204" pitchFamily="18" charset="0"/>
                            </a:rPr>
                          </m:ctrlPr>
                        </m:dPr>
                        <m:e>
                          <m:eqArr>
                            <m:eqArrPr>
                              <m:ctrlPr>
                                <a:rPr lang="en-ID" sz="2400" i="1" smtClean="0">
                                  <a:latin typeface="Cambria Math" panose="02040503050406030204" pitchFamily="18" charset="0"/>
                                </a:rPr>
                              </m:ctrlPr>
                            </m:eqArrPr>
                            <m:e>
                              <m:f>
                                <m:fPr>
                                  <m:ctrlPr>
                                    <a:rPr lang="en-ID"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𝐶</m:t>
                                  </m:r>
                                </m:num>
                                <m:den>
                                  <m:r>
                                    <a:rPr lang="en-US" sz="2400" i="1">
                                      <a:latin typeface="Cambria Math" panose="02040503050406030204" pitchFamily="18" charset="0"/>
                                    </a:rPr>
                                    <m:t>𝜕</m:t>
                                  </m:r>
                                  <m:r>
                                    <a:rPr lang="en-US" sz="2400" i="1">
                                      <a:latin typeface="Cambria Math" panose="02040503050406030204" pitchFamily="18" charset="0"/>
                                    </a:rPr>
                                    <m:t>𝑡</m:t>
                                  </m:r>
                                </m:den>
                              </m:f>
                              <m:r>
                                <a:rPr lang="en-US" sz="2400" i="1">
                                  <a:latin typeface="Cambria Math" panose="02040503050406030204" pitchFamily="18" charset="0"/>
                                </a:rPr>
                                <m:t>=</m:t>
                              </m:r>
                              <m:r>
                                <a:rPr lang="en-US" sz="2400" i="1">
                                  <a:latin typeface="Cambria Math" panose="02040503050406030204" pitchFamily="18" charset="0"/>
                                </a:rPr>
                                <m:t>𝐷</m:t>
                              </m:r>
                              <m:sSup>
                                <m:sSupPr>
                                  <m:ctrlPr>
                                    <a:rPr lang="en-ID"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r>
                                <a:rPr lang="en-US" sz="2400" i="1">
                                  <a:latin typeface="Cambria Math" panose="02040503050406030204" pitchFamily="18" charset="0"/>
                                </a:rPr>
                                <m:t>𝐶</m:t>
                              </m:r>
                              <m:r>
                                <m:rPr>
                                  <m:nor/>
                                </m:rPr>
                                <a:rPr lang="en-ID" sz="2400"/>
                                <m:t> </m:t>
                              </m:r>
                            </m:e>
                            <m:e>
                              <m:sSup>
                                <m:sSupPr>
                                  <m:ctrlPr>
                                    <a:rPr lang="en-ID" sz="2400" i="1">
                                      <a:latin typeface="Cambria Math" panose="02040503050406030204" pitchFamily="18" charset="0"/>
                                    </a:rPr>
                                  </m:ctrlPr>
                                </m:sSupPr>
                                <m:e>
                                  <m:r>
                                    <a:rPr lang="en-US" sz="2400" b="0" i="1" smtClean="0">
                                      <a:latin typeface="Cambria Math" panose="02040503050406030204" pitchFamily="18" charset="0"/>
                                    </a:rPr>
                                    <m:t>   </m:t>
                                  </m:r>
                                  <m:r>
                                    <a:rPr lang="en-US" sz="2400" i="1">
                                      <a:latin typeface="Cambria Math" panose="02040503050406030204" pitchFamily="18" charset="0"/>
                                    </a:rPr>
                                    <m:t>𝛻</m:t>
                                  </m:r>
                                </m:e>
                                <m:sup>
                                  <m:r>
                                    <a:rPr lang="en-US" sz="2400" i="1">
                                      <a:latin typeface="Cambria Math" panose="02040503050406030204" pitchFamily="18" charset="0"/>
                                    </a:rPr>
                                    <m:t>2</m:t>
                                  </m:r>
                                </m:sup>
                              </m:sSup>
                              <m:r>
                                <a:rPr lang="en-US" sz="2400" i="1">
                                  <a:latin typeface="Cambria Math" panose="02040503050406030204" pitchFamily="18" charset="0"/>
                                </a:rPr>
                                <m:t>𝐶</m:t>
                              </m:r>
                              <m:r>
                                <a:rPr lang="en-US" sz="2400" i="1">
                                  <a:latin typeface="Cambria Math" panose="02040503050406030204" pitchFamily="18" charset="0"/>
                                </a:rPr>
                                <m:t>=</m:t>
                              </m:r>
                              <m:f>
                                <m:fPr>
                                  <m:ctrlPr>
                                    <a:rPr lang="en-ID" sz="2400" i="1">
                                      <a:latin typeface="Cambria Math" panose="02040503050406030204" pitchFamily="18" charset="0"/>
                                    </a:rPr>
                                  </m:ctrlPr>
                                </m:fPr>
                                <m:num>
                                  <m:sSup>
                                    <m:sSupPr>
                                      <m:ctrlPr>
                                        <a:rPr lang="en-ID"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r>
                                    <a:rPr lang="en-US" sz="2400" i="1">
                                      <a:latin typeface="Cambria Math" panose="02040503050406030204" pitchFamily="18" charset="0"/>
                                    </a:rPr>
                                    <m:t>𝐶</m:t>
                                  </m:r>
                                </m:num>
                                <m:den>
                                  <m:r>
                                    <a:rPr lang="en-US" sz="2400" i="1">
                                      <a:latin typeface="Cambria Math" panose="02040503050406030204" pitchFamily="18" charset="0"/>
                                    </a:rPr>
                                    <m:t>𝜕</m:t>
                                  </m:r>
                                  <m:sSup>
                                    <m:sSupPr>
                                      <m:ctrlPr>
                                        <a:rPr lang="en-ID"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den>
                              </m:f>
                              <m:r>
                                <a:rPr lang="en-US" sz="2400" i="1">
                                  <a:latin typeface="Cambria Math" panose="02040503050406030204" pitchFamily="18" charset="0"/>
                                </a:rPr>
                                <m:t>+</m:t>
                              </m:r>
                              <m:f>
                                <m:fPr>
                                  <m:ctrlPr>
                                    <a:rPr lang="en-ID" sz="2400" i="1">
                                      <a:latin typeface="Cambria Math" panose="02040503050406030204" pitchFamily="18" charset="0"/>
                                    </a:rPr>
                                  </m:ctrlPr>
                                </m:fPr>
                                <m:num>
                                  <m:sSup>
                                    <m:sSupPr>
                                      <m:ctrlPr>
                                        <a:rPr lang="en-ID"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r>
                                    <a:rPr lang="en-US" sz="2400" i="1">
                                      <a:latin typeface="Cambria Math" panose="02040503050406030204" pitchFamily="18" charset="0"/>
                                    </a:rPr>
                                    <m:t>𝐶</m:t>
                                  </m:r>
                                </m:num>
                                <m:den>
                                  <m:r>
                                    <a:rPr lang="en-US" sz="2400" i="1">
                                      <a:latin typeface="Cambria Math" panose="02040503050406030204" pitchFamily="18" charset="0"/>
                                    </a:rPr>
                                    <m:t>𝜕</m:t>
                                  </m:r>
                                  <m:sSup>
                                    <m:sSupPr>
                                      <m:ctrlPr>
                                        <a:rPr lang="en-ID"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2</m:t>
                                      </m:r>
                                    </m:sup>
                                  </m:sSup>
                                </m:den>
                              </m:f>
                              <m:r>
                                <m:rPr>
                                  <m:nor/>
                                </m:rPr>
                                <a:rPr lang="en-ID" sz="2400"/>
                                <m:t> </m:t>
                              </m:r>
                            </m:e>
                          </m:eqArr>
                        </m:e>
                      </m:d>
                    </m:oMath>
                  </m:oMathPara>
                </a14:m>
                <a:endParaRPr lang="en-ID" sz="2400"/>
              </a:p>
            </p:txBody>
          </p:sp>
        </mc:Choice>
        <mc:Fallback xmlns="">
          <p:sp>
            <p:nvSpPr>
              <p:cNvPr id="4" name="TextBox 3">
                <a:extLst>
                  <a:ext uri="{FF2B5EF4-FFF2-40B4-BE49-F238E27FC236}">
                    <a16:creationId xmlns:a16="http://schemas.microsoft.com/office/drawing/2014/main" id="{F95AE423-E0F5-68C9-94D0-835FCFA1FEC9}"/>
                  </a:ext>
                </a:extLst>
              </p:cNvPr>
              <p:cNvSpPr txBox="1">
                <a:spLocks noRot="1" noChangeAspect="1" noMove="1" noResize="1" noEditPoints="1" noAdjustHandles="1" noChangeArrowheads="1" noChangeShapeType="1" noTextEdit="1"/>
              </p:cNvSpPr>
              <p:nvPr/>
            </p:nvSpPr>
            <p:spPr>
              <a:xfrm>
                <a:off x="3180246" y="1635853"/>
                <a:ext cx="3061163" cy="175714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156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1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4" grpId="0"/>
      <p:bldP spid="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8204C4178FE984FA67573495BBC3FF6" ma:contentTypeVersion="15" ma:contentTypeDescription="Create a new document." ma:contentTypeScope="" ma:versionID="d33a562cca001434f15c9c48c5b6e6e8">
  <xsd:schema xmlns:xsd="http://www.w3.org/2001/XMLSchema" xmlns:xs="http://www.w3.org/2001/XMLSchema" xmlns:p="http://schemas.microsoft.com/office/2006/metadata/properties" xmlns:ns3="c240a0c8-d45c-4ab7-9469-3a0ee2ec1550" xmlns:ns4="cd08e727-9fc4-4861-afe5-2a5b8b7f9ae5" targetNamespace="http://schemas.microsoft.com/office/2006/metadata/properties" ma:root="true" ma:fieldsID="92eecd534439dbdf2cdb578fe66083f7" ns3:_="" ns4:_="">
    <xsd:import namespace="c240a0c8-d45c-4ab7-9469-3a0ee2ec1550"/>
    <xsd:import namespace="cd08e727-9fc4-4861-afe5-2a5b8b7f9ae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DateTaken"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40a0c8-d45c-4ab7-9469-3a0ee2ec15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d08e727-9fc4-4861-afe5-2a5b8b7f9ae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240a0c8-d45c-4ab7-9469-3a0ee2ec1550" xsi:nil="true"/>
  </documentManagement>
</p:properties>
</file>

<file path=customXml/itemProps1.xml><?xml version="1.0" encoding="utf-8"?>
<ds:datastoreItem xmlns:ds="http://schemas.openxmlformats.org/officeDocument/2006/customXml" ds:itemID="{8436EAD1-6017-408E-B753-D43222100D9E}">
  <ds:schemaRefs>
    <ds:schemaRef ds:uri="http://schemas.microsoft.com/sharepoint/v3/contenttype/forms"/>
  </ds:schemaRefs>
</ds:datastoreItem>
</file>

<file path=customXml/itemProps2.xml><?xml version="1.0" encoding="utf-8"?>
<ds:datastoreItem xmlns:ds="http://schemas.openxmlformats.org/officeDocument/2006/customXml" ds:itemID="{4D9CD9BD-E167-4F24-9134-25D5DB5C40E6}">
  <ds:schemaRefs>
    <ds:schemaRef ds:uri="c240a0c8-d45c-4ab7-9469-3a0ee2ec1550"/>
    <ds:schemaRef ds:uri="cd08e727-9fc4-4861-afe5-2a5b8b7f9a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CA4494B-EFD7-468A-83D2-0898360B9E5D}">
  <ds:schemaRefs>
    <ds:schemaRef ds:uri="c240a0c8-d45c-4ab7-9469-3a0ee2ec1550"/>
    <ds:schemaRef ds:uri="cd08e727-9fc4-4861-afe5-2a5b8b7f9a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Trình chiếu Trên màn hình (4:3)</PresentationFormat>
  <Slides>20</Slides>
  <Notes>1</Notes>
  <HiddenSlides>0</HiddenSlides>
  <ScaleCrop>false</ScaleCrop>
  <HeadingPairs>
    <vt:vector size="4" baseType="variant">
      <vt:variant>
        <vt:lpstr>Chủ đề</vt:lpstr>
      </vt:variant>
      <vt:variant>
        <vt:i4>1</vt:i4>
      </vt:variant>
      <vt:variant>
        <vt:lpstr>Tiêu đề Bản chiếu</vt:lpstr>
      </vt:variant>
      <vt:variant>
        <vt:i4>20</vt:i4>
      </vt:variant>
    </vt:vector>
  </HeadingPairs>
  <TitlesOfParts>
    <vt:vector size="21" baseType="lpstr">
      <vt:lpstr>Office Theme</vt:lpstr>
      <vt:lpstr>Bản trình bày PowerPoint</vt:lpstr>
      <vt:lpstr>Bản trình bày PowerPoint</vt:lpstr>
      <vt:lpstr>Mục lục</vt:lpstr>
      <vt:lpstr>Cơ sở lý thuyết</vt:lpstr>
      <vt:lpstr>Cơ sở lý thuyết</vt:lpstr>
      <vt:lpstr>Cơ sở lý thuyết</vt:lpstr>
      <vt:lpstr>2. Phát biểu phương trình</vt:lpstr>
      <vt:lpstr>2. Phát biểu phương trình</vt:lpstr>
      <vt:lpstr>3. Bài toán phương trình truyền nhiệt 2D</vt:lpstr>
      <vt:lpstr>3. Bài toán phương trình truyền nhiệt 2D</vt:lpstr>
      <vt:lpstr>3. Bài toán phương trình truyền nhiệt 2D</vt:lpstr>
      <vt:lpstr>3. Bài toán phương trình truyền nhiệt 2D</vt:lpstr>
      <vt:lpstr>3. Bài toán phương trình truyền nhiệt 2D</vt:lpstr>
      <vt:lpstr>4. Bài toán thực tế</vt:lpstr>
      <vt:lpstr>5. Mô tả thuật toán</vt:lpstr>
      <vt:lpstr>5. Mô tả thuật toán</vt:lpstr>
      <vt:lpstr>5. Mô tả thuật toán</vt:lpstr>
      <vt:lpstr>6. Demo kết quả</vt:lpstr>
      <vt:lpstr>7.Kết luận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4</cp:revision>
  <dcterms:created xsi:type="dcterms:W3CDTF">2021-05-28T04:32:29Z</dcterms:created>
  <dcterms:modified xsi:type="dcterms:W3CDTF">2024-08-28T16:35:27Z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0x01010058204C4178FE984FA67573495BBC3FF6</vt:lpwstr>
  </property>
</Properties>
</file>